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30" r:id="rId2"/>
    <p:sldId id="257" r:id="rId3"/>
    <p:sldId id="2011" r:id="rId4"/>
    <p:sldId id="2012" r:id="rId5"/>
    <p:sldId id="2013" r:id="rId6"/>
    <p:sldId id="2010" r:id="rId7"/>
    <p:sldId id="2014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776" r:id="rId17"/>
    <p:sldId id="777" r:id="rId18"/>
    <p:sldId id="775" r:id="rId19"/>
    <p:sldId id="774" r:id="rId20"/>
    <p:sldId id="778" r:id="rId21"/>
    <p:sldId id="321" r:id="rId22"/>
    <p:sldId id="322" r:id="rId23"/>
    <p:sldId id="323" r:id="rId24"/>
    <p:sldId id="779" r:id="rId25"/>
    <p:sldId id="2007" r:id="rId26"/>
    <p:sldId id="780" r:id="rId27"/>
    <p:sldId id="781" r:id="rId28"/>
    <p:sldId id="590" r:id="rId29"/>
    <p:sldId id="591" r:id="rId30"/>
    <p:sldId id="592" r:id="rId31"/>
    <p:sldId id="593" r:id="rId32"/>
    <p:sldId id="594" r:id="rId33"/>
    <p:sldId id="595" r:id="rId34"/>
    <p:sldId id="782" r:id="rId35"/>
    <p:sldId id="2009" r:id="rId36"/>
    <p:sldId id="784" r:id="rId37"/>
    <p:sldId id="600" r:id="rId38"/>
    <p:sldId id="601" r:id="rId39"/>
    <p:sldId id="602" r:id="rId40"/>
    <p:sldId id="603" r:id="rId41"/>
    <p:sldId id="604" r:id="rId42"/>
    <p:sldId id="605" r:id="rId43"/>
    <p:sldId id="606" r:id="rId44"/>
    <p:sldId id="415" r:id="rId45"/>
    <p:sldId id="316" r:id="rId46"/>
    <p:sldId id="32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FB1C05"/>
    <a:srgbClr val="FC695A"/>
    <a:srgbClr val="59F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/>
    <p:restoredTop sz="90427"/>
  </p:normalViewPr>
  <p:slideViewPr>
    <p:cSldViewPr>
      <p:cViewPr varScale="1">
        <p:scale>
          <a:sx n="137" d="100"/>
          <a:sy n="137" d="100"/>
        </p:scale>
        <p:origin x="14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4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54.emf"/><Relationship Id="rId2" Type="http://schemas.openxmlformats.org/officeDocument/2006/relationships/image" Target="../media/image41.emf"/><Relationship Id="rId1" Type="http://schemas.openxmlformats.org/officeDocument/2006/relationships/image" Target="../media/image31.emf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4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3.emf"/><Relationship Id="rId7" Type="http://schemas.openxmlformats.org/officeDocument/2006/relationships/image" Target="../media/image40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4.emf"/><Relationship Id="rId9" Type="http://schemas.openxmlformats.org/officeDocument/2006/relationships/image" Target="../media/image4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D9AC-C4DC-4626-BD9E-860ADBEBE25E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B2A92-AD47-4AF8-BBA5-94641E995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当用一个计算机视觉系统分析未知场景时，计算机没有办法预先知识图像中物体尺度，因此，我们需要同时考虑图像在多尺度下的描述，获知感兴趣物体的最佳尺度。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图像的尺度是指图像内容的粗细程度。尺度的概念是用来模拟观察者距离物体的远近的程度。 具体来说，观察者距离物体远，看到物体可能只有大概的轮廓；观察者距离物体近，更可能看到物体的细节，比如纹理，表面的粗糙等等。从频域的角度来说，图像的粗细程度代表的频域信息的低频成分和高频成分。 粗质图像代表信息大部分都集中在低频段，仅有少量的高频信息。细致图像代表信息成分丰富，高低频段的信息都有。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2e84bb10b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2e84bb10b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失真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361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2e84bb10b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2e84bb10b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0155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2e84bb10b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82e84bb10b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采样定律：为了避免混叠失真，最小采样频率至少为信号频率的两倍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6170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82e84bb10b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82e84bb10b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046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80B70D-C85B-444B-BD5B-ADD7C2186789}" type="slidenum">
              <a:rPr lang="en-US">
                <a:latin typeface="Times New Roman" pitchFamily="-112" charset="0"/>
              </a:rPr>
              <a:pPr/>
              <a:t>16</a:t>
            </a:fld>
            <a:endParaRPr lang="en-US">
              <a:latin typeface="Times New Roman" pitchFamily="-112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60901"/>
            <a:ext cx="5365820" cy="4319548"/>
          </a:xfrm>
          <a:noFill/>
          <a:ln/>
        </p:spPr>
        <p:txBody>
          <a:bodyPr/>
          <a:lstStyle/>
          <a:p>
            <a:pPr eaLnBrk="1" hangingPunct="1"/>
            <a:r>
              <a:rPr lang="zh-CN" altLang="en-US" dirty="0">
                <a:latin typeface="Times New Roman" pitchFamily="-112" charset="0"/>
                <a:cs typeface="Arial" charset="0"/>
              </a:rPr>
              <a:t>看这张图</a:t>
            </a:r>
            <a:endParaRPr lang="en-US" dirty="0">
              <a:latin typeface="Times New Roman" pitchFamily="-112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39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CA9A1E-5E91-4ADC-A4A7-1BD5ACE10DD9}" type="slidenum">
              <a:rPr lang="en-US">
                <a:latin typeface="Times New Roman" pitchFamily="-112" charset="0"/>
              </a:rPr>
              <a:pPr/>
              <a:t>17</a:t>
            </a:fld>
            <a:endParaRPr lang="en-US">
              <a:latin typeface="Times New Roman" pitchFamily="-112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60901"/>
            <a:ext cx="5365820" cy="4319548"/>
          </a:xfrm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pitchFamily="-112" charset="0"/>
                <a:cs typeface="Arial" charset="0"/>
              </a:rPr>
              <a:t>This and the last slid constitute a “proof by drawing” of Nyquist’s theorem.  It’s worth mentioning this, though</a:t>
            </a:r>
          </a:p>
          <a:p>
            <a:pPr eaLnBrk="1" hangingPunct="1"/>
            <a:r>
              <a:rPr lang="en-US">
                <a:latin typeface="Times New Roman" pitchFamily="-112" charset="0"/>
                <a:cs typeface="Arial" charset="0"/>
              </a:rPr>
              <a:t>we don’t use it explicitly.  The crucial point to mention here is that sampling doesn’t work if you have frequency</a:t>
            </a:r>
          </a:p>
          <a:p>
            <a:pPr eaLnBrk="1" hangingPunct="1"/>
            <a:r>
              <a:rPr lang="en-US">
                <a:latin typeface="Times New Roman" pitchFamily="-112" charset="0"/>
                <a:cs typeface="Arial" charset="0"/>
              </a:rPr>
              <a:t>components that are too high.</a:t>
            </a:r>
          </a:p>
        </p:txBody>
      </p:sp>
    </p:spTree>
    <p:extLst>
      <p:ext uri="{BB962C8B-B14F-4D97-AF65-F5344CB8AC3E}">
        <p14:creationId xmlns:p14="http://schemas.microsoft.com/office/powerpoint/2010/main" val="3289397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图像是二维的，如何采样？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0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82e84bb10b_0_2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82e84bb10b_0_2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66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82e84bb10b_0_2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82e84bb10b_0_2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23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82e84bb10b_0_2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82e84bb10b_0_2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47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5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多尺度空间理论证明，线性多尺度空间只能由高斯滤波器构建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47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6880CD-D544-42BA-BF53-15068483D3F9}" type="slidenum">
              <a:rPr lang="en-US"/>
              <a:pPr/>
              <a:t>28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218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E2010F-C46B-41EA-8957-B06E06316546}" type="slidenum">
              <a:rPr lang="en-US">
                <a:latin typeface="Times New Roman" pitchFamily="-112" charset="0"/>
              </a:rPr>
              <a:pPr/>
              <a:t>29</a:t>
            </a:fld>
            <a:endParaRPr lang="en-US">
              <a:latin typeface="Times New Roman" pitchFamily="-112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2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9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593CF1-E664-4D77-AB04-A091036B853F}" type="slidenum">
              <a:rPr lang="en-US"/>
              <a:pPr/>
              <a:t>30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>
                <a:latin typeface="Arial" charset="0"/>
                <a:cs typeface="Arial" charset="0"/>
              </a:rPr>
              <a:t>高斯滤波的同时下采样，矩阵乘积形式表示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58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BF9BD9-8143-4630-94C4-725B21336351}" type="slidenum">
              <a:rPr lang="en-US"/>
              <a:pPr/>
              <a:t>31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796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D170B7-5F16-4716-B9B0-7A3469D1A135}" type="slidenum">
              <a:rPr lang="en-US"/>
              <a:pPr/>
              <a:t>32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>
                <a:latin typeface="Arial" charset="0"/>
                <a:cs typeface="Arial" charset="0"/>
              </a:rPr>
              <a:t>两个高斯滤波器等价为一个高斯滤波器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980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C80D6B-160E-40AB-AF34-15958387EEAE}" type="slidenum">
              <a:rPr lang="en-US"/>
              <a:pPr/>
              <a:t>33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36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56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残差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97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3C0E02-52CD-42CF-A413-2C20DB39B839}" type="slidenum">
              <a:rPr lang="en-US"/>
              <a:pPr/>
              <a:t>37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7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举个例子，如果你想看一颗树而不是叶子，可以故意删除图像中的某些细节（例如树叶树枝等），在摆脱这些细节时，必须确保不引入新的虚假细节。做到这一点的唯一方法是使用高斯模糊（已通过数学证明）。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4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EBC2BE-1280-40DC-A1E6-A44C7BB03B7B}" type="slidenum">
              <a:rPr lang="en-US"/>
              <a:pPr/>
              <a:t>38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27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F0C32-020C-4289-B6E8-3ACE1198976A}" type="slidenum">
              <a:rPr lang="en-US"/>
              <a:pPr/>
              <a:t>39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773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11D2E7-92BF-4794-81D6-582E52D6F03B}" type="slidenum">
              <a:rPr lang="en-US"/>
              <a:pPr/>
              <a:t>40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317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5BEA3D-DCA7-4862-A51C-B28AC45ED021}" type="slidenum">
              <a:rPr lang="en-US"/>
              <a:pPr/>
              <a:t>41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51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7AD0B-2592-4800-AA9F-3FCE27F02ADC}" type="slidenum">
              <a:rPr lang="en-US"/>
              <a:pPr/>
              <a:t>42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60901"/>
            <a:ext cx="5365820" cy="4319548"/>
          </a:xfrm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This is a Gaussian pyramid</a:t>
            </a:r>
          </a:p>
        </p:txBody>
      </p:sp>
    </p:spTree>
    <p:extLst>
      <p:ext uri="{BB962C8B-B14F-4D97-AF65-F5344CB8AC3E}">
        <p14:creationId xmlns:p14="http://schemas.microsoft.com/office/powerpoint/2010/main" val="2685007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629DCC-40AC-4D69-B511-E60CECB5C15D}" type="slidenum">
              <a:rPr lang="en-US"/>
              <a:pPr/>
              <a:t>43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60901"/>
            <a:ext cx="5365820" cy="4319548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And this a Laplacian pyramid.  Notice that the lowest layer is the same in each case,</a:t>
            </a:r>
          </a:p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and that if I </a:t>
            </a:r>
            <a:r>
              <a:rPr lang="en-US" dirty="0" err="1">
                <a:latin typeface="Arial" charset="0"/>
                <a:cs typeface="Arial" charset="0"/>
              </a:rPr>
              <a:t>upsample</a:t>
            </a:r>
            <a:r>
              <a:rPr lang="en-US" dirty="0">
                <a:latin typeface="Arial" charset="0"/>
                <a:cs typeface="Arial" charset="0"/>
              </a:rPr>
              <a:t> the lowest layer and add to the next, I get the Gauss layer. </a:t>
            </a:r>
          </a:p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Notice also that each layer shows detail at a particular scale --- these are, basically, bandpass filtered versions of the image.</a:t>
            </a:r>
          </a:p>
        </p:txBody>
      </p:sp>
    </p:spTree>
    <p:extLst>
      <p:ext uri="{BB962C8B-B14F-4D97-AF65-F5344CB8AC3E}">
        <p14:creationId xmlns:p14="http://schemas.microsoft.com/office/powerpoint/2010/main" val="2782996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50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如何获取图像的尺度空间？下采样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1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82e84bb10b_0_2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82e84bb10b_0_2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粗尺度失真严重，如何避免失真，采样定律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875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2e84bb10b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82e84bb10b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图像为二维信号，考虑一维信号的采样，信号与系统？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371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82e84bb10b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82e84bb10b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每个周期抽样一点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58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2e84bb10b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2e84bb10b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无法恢复原始信号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723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82e84bb10b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82e84bb10b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抽样频率小于</a:t>
            </a:r>
            <a:r>
              <a:rPr lang="en-US" altLang="zh-CN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1869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074333"/>
            <a:ext cx="8520600" cy="5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715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hyperlink" Target="http://www-bcs.mit.edu/people/adelson/pub_pdfs/pyramid83.pdf" TargetMode="External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oleObject" Target="../embeddings/oleObject14.bin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3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jpeg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36.jpeg"/><Relationship Id="rId10" Type="http://schemas.openxmlformats.org/officeDocument/2006/relationships/image" Target="../media/image32.emf"/><Relationship Id="rId4" Type="http://schemas.openxmlformats.org/officeDocument/2006/relationships/image" Target="../media/image35.jpeg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31.emf"/><Relationship Id="rId18" Type="http://schemas.openxmlformats.org/officeDocument/2006/relationships/oleObject" Target="../embeddings/oleObject14.bin"/><Relationship Id="rId26" Type="http://schemas.openxmlformats.org/officeDocument/2006/relationships/oleObject" Target="../embeddings/oleObject18.bin"/><Relationship Id="rId3" Type="http://schemas.openxmlformats.org/officeDocument/2006/relationships/notesSlide" Target="../notesSlides/notesSlide29.xml"/><Relationship Id="rId21" Type="http://schemas.openxmlformats.org/officeDocument/2006/relationships/image" Target="../media/image38.emf"/><Relationship Id="rId7" Type="http://schemas.openxmlformats.org/officeDocument/2006/relationships/image" Target="../media/image43.jpeg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3.emf"/><Relationship Id="rId25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29" Type="http://schemas.openxmlformats.org/officeDocument/2006/relationships/image" Target="../media/image42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jpeg"/><Relationship Id="rId11" Type="http://schemas.openxmlformats.org/officeDocument/2006/relationships/image" Target="../media/image47.jpeg"/><Relationship Id="rId24" Type="http://schemas.openxmlformats.org/officeDocument/2006/relationships/oleObject" Target="../embeddings/oleObject17.bin"/><Relationship Id="rId5" Type="http://schemas.openxmlformats.org/officeDocument/2006/relationships/image" Target="../media/image36.jpeg"/><Relationship Id="rId15" Type="http://schemas.openxmlformats.org/officeDocument/2006/relationships/image" Target="../media/image32.emf"/><Relationship Id="rId23" Type="http://schemas.openxmlformats.org/officeDocument/2006/relationships/image" Target="../media/image39.emf"/><Relationship Id="rId28" Type="http://schemas.openxmlformats.org/officeDocument/2006/relationships/oleObject" Target="../embeddings/oleObject19.bin"/><Relationship Id="rId10" Type="http://schemas.openxmlformats.org/officeDocument/2006/relationships/image" Target="../media/image46.jpeg"/><Relationship Id="rId19" Type="http://schemas.openxmlformats.org/officeDocument/2006/relationships/image" Target="../media/image34.emf"/><Relationship Id="rId4" Type="http://schemas.openxmlformats.org/officeDocument/2006/relationships/image" Target="../media/image35.jpeg"/><Relationship Id="rId9" Type="http://schemas.openxmlformats.org/officeDocument/2006/relationships/image" Target="../media/image45.jpeg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6.bin"/><Relationship Id="rId27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20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-bcs.mit.edu/people/adelson/pub_pdfs/pyramid83.pdf" TargetMode="External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0.png"/><Relationship Id="rId4" Type="http://schemas.openxmlformats.org/officeDocument/2006/relationships/oleObject" Target="../embeddings/oleObject2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31.emf"/><Relationship Id="rId18" Type="http://schemas.openxmlformats.org/officeDocument/2006/relationships/oleObject" Target="../embeddings/oleObject27.bin"/><Relationship Id="rId3" Type="http://schemas.openxmlformats.org/officeDocument/2006/relationships/notesSlide" Target="../notesSlides/notesSlide33.xml"/><Relationship Id="rId21" Type="http://schemas.openxmlformats.org/officeDocument/2006/relationships/image" Target="../media/image52.emf"/><Relationship Id="rId7" Type="http://schemas.openxmlformats.org/officeDocument/2006/relationships/image" Target="../media/image43.jpeg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42.emf"/><Relationship Id="rId25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6.bin"/><Relationship Id="rId20" Type="http://schemas.openxmlformats.org/officeDocument/2006/relationships/oleObject" Target="../embeddings/oleObject28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jpeg"/><Relationship Id="rId11" Type="http://schemas.openxmlformats.org/officeDocument/2006/relationships/image" Target="../media/image56.jpeg"/><Relationship Id="rId24" Type="http://schemas.openxmlformats.org/officeDocument/2006/relationships/oleObject" Target="../embeddings/oleObject30.bin"/><Relationship Id="rId5" Type="http://schemas.openxmlformats.org/officeDocument/2006/relationships/image" Target="../media/image36.jpeg"/><Relationship Id="rId15" Type="http://schemas.openxmlformats.org/officeDocument/2006/relationships/image" Target="../media/image41.emf"/><Relationship Id="rId23" Type="http://schemas.openxmlformats.org/officeDocument/2006/relationships/image" Target="../media/image53.emf"/><Relationship Id="rId10" Type="http://schemas.openxmlformats.org/officeDocument/2006/relationships/image" Target="../media/image46.jpeg"/><Relationship Id="rId19" Type="http://schemas.openxmlformats.org/officeDocument/2006/relationships/image" Target="../media/image51.emf"/><Relationship Id="rId4" Type="http://schemas.openxmlformats.org/officeDocument/2006/relationships/image" Target="../media/image35.jpeg"/><Relationship Id="rId9" Type="http://schemas.openxmlformats.org/officeDocument/2006/relationships/image" Target="../media/image45.jpeg"/><Relationship Id="rId14" Type="http://schemas.openxmlformats.org/officeDocument/2006/relationships/oleObject" Target="../embeddings/oleObject25.bin"/><Relationship Id="rId22" Type="http://schemas.openxmlformats.org/officeDocument/2006/relationships/oleObject" Target="../embeddings/oleObject2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772400" cy="2057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计算机视觉</a:t>
            </a:r>
            <a:br>
              <a:rPr lang="en-US" altLang="zh-CN" dirty="0"/>
            </a:br>
            <a:r>
              <a:rPr lang="zh-CN" altLang="en-US" dirty="0"/>
              <a:t>第</a:t>
            </a:r>
            <a:r>
              <a:rPr lang="en-US" altLang="zh-CN" dirty="0"/>
              <a:t>04</a:t>
            </a:r>
            <a:r>
              <a:rPr lang="zh-CN" altLang="en-US" dirty="0"/>
              <a:t>章 多尺度空间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343400"/>
            <a:ext cx="5105400" cy="1295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软件学院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chemeClr val="tx1"/>
                </a:solidFill>
              </a:rPr>
              <a:t> 刘春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FB34AB-A8FA-AD43-A8C9-D27A719C2FEB}"/>
              </a:ext>
            </a:extLst>
          </p:cNvPr>
          <p:cNvSpPr txBox="1">
            <a:spLocks/>
          </p:cNvSpPr>
          <p:nvPr/>
        </p:nvSpPr>
        <p:spPr>
          <a:xfrm>
            <a:off x="1524000" y="5486400"/>
            <a:ext cx="6400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/>
              <a:t>C280, Computer Vision</a:t>
            </a:r>
          </a:p>
          <a:p>
            <a:r>
              <a:rPr lang="en-US" altLang="zh-CN" dirty="0"/>
              <a:t>Prof. Trevor Darrell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51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2328201" y="1927225"/>
            <a:ext cx="4739349" cy="14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51"/>
          <p:cNvCxnSpPr/>
          <p:nvPr/>
        </p:nvCxnSpPr>
        <p:spPr>
          <a:xfrm>
            <a:off x="2328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51"/>
          <p:cNvCxnSpPr/>
          <p:nvPr/>
        </p:nvCxnSpPr>
        <p:spPr>
          <a:xfrm>
            <a:off x="27282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1"/>
          <p:cNvCxnSpPr/>
          <p:nvPr/>
        </p:nvCxnSpPr>
        <p:spPr>
          <a:xfrm>
            <a:off x="31378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2" name="Google Shape;772;p51"/>
          <p:cNvCxnSpPr/>
          <p:nvPr/>
        </p:nvCxnSpPr>
        <p:spPr>
          <a:xfrm>
            <a:off x="35378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51"/>
          <p:cNvCxnSpPr/>
          <p:nvPr/>
        </p:nvCxnSpPr>
        <p:spPr>
          <a:xfrm>
            <a:off x="39379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51"/>
          <p:cNvCxnSpPr/>
          <p:nvPr/>
        </p:nvCxnSpPr>
        <p:spPr>
          <a:xfrm>
            <a:off x="43379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51"/>
          <p:cNvCxnSpPr/>
          <p:nvPr/>
        </p:nvCxnSpPr>
        <p:spPr>
          <a:xfrm>
            <a:off x="47475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51"/>
          <p:cNvCxnSpPr/>
          <p:nvPr/>
        </p:nvCxnSpPr>
        <p:spPr>
          <a:xfrm>
            <a:off x="5147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51"/>
          <p:cNvCxnSpPr/>
          <p:nvPr/>
        </p:nvCxnSpPr>
        <p:spPr>
          <a:xfrm>
            <a:off x="55571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51"/>
          <p:cNvCxnSpPr/>
          <p:nvPr/>
        </p:nvCxnSpPr>
        <p:spPr>
          <a:xfrm>
            <a:off x="59572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51"/>
          <p:cNvCxnSpPr/>
          <p:nvPr/>
        </p:nvCxnSpPr>
        <p:spPr>
          <a:xfrm>
            <a:off x="63572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80" name="Google Shape;780;p51"/>
          <p:cNvSpPr/>
          <p:nvPr/>
        </p:nvSpPr>
        <p:spPr>
          <a:xfrm>
            <a:off x="22860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81" name="Google Shape;781;p51"/>
          <p:cNvCxnSpPr/>
          <p:nvPr/>
        </p:nvCxnSpPr>
        <p:spPr>
          <a:xfrm>
            <a:off x="67573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82" name="Google Shape;782;p51"/>
          <p:cNvSpPr/>
          <p:nvPr/>
        </p:nvSpPr>
        <p:spPr>
          <a:xfrm>
            <a:off x="26860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3" name="Google Shape;783;p51"/>
          <p:cNvSpPr/>
          <p:nvPr/>
        </p:nvSpPr>
        <p:spPr>
          <a:xfrm>
            <a:off x="30956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4" name="Google Shape;784;p51"/>
          <p:cNvSpPr/>
          <p:nvPr/>
        </p:nvSpPr>
        <p:spPr>
          <a:xfrm>
            <a:off x="35052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5" name="Google Shape;785;p51"/>
          <p:cNvSpPr/>
          <p:nvPr/>
        </p:nvSpPr>
        <p:spPr>
          <a:xfrm>
            <a:off x="38957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6" name="Google Shape;786;p51"/>
          <p:cNvSpPr/>
          <p:nvPr/>
        </p:nvSpPr>
        <p:spPr>
          <a:xfrm>
            <a:off x="42862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7" name="Google Shape;787;p51"/>
          <p:cNvSpPr/>
          <p:nvPr/>
        </p:nvSpPr>
        <p:spPr>
          <a:xfrm>
            <a:off x="47053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8" name="Google Shape;788;p51"/>
          <p:cNvSpPr/>
          <p:nvPr/>
        </p:nvSpPr>
        <p:spPr>
          <a:xfrm>
            <a:off x="51054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9" name="Google Shape;789;p51"/>
          <p:cNvSpPr/>
          <p:nvPr/>
        </p:nvSpPr>
        <p:spPr>
          <a:xfrm>
            <a:off x="551497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90" name="Google Shape;790;p51"/>
          <p:cNvSpPr/>
          <p:nvPr/>
        </p:nvSpPr>
        <p:spPr>
          <a:xfrm>
            <a:off x="59150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91" name="Google Shape;791;p51"/>
          <p:cNvSpPr/>
          <p:nvPr/>
        </p:nvSpPr>
        <p:spPr>
          <a:xfrm>
            <a:off x="631507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92" name="Google Shape;792;p51"/>
          <p:cNvSpPr/>
          <p:nvPr/>
        </p:nvSpPr>
        <p:spPr>
          <a:xfrm>
            <a:off x="67151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93" name="Google Shape;793;p51"/>
          <p:cNvCxnSpPr/>
          <p:nvPr/>
        </p:nvCxnSpPr>
        <p:spPr>
          <a:xfrm>
            <a:off x="2328200" y="2656919"/>
            <a:ext cx="4739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51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95" name="Google Shape;795;p51"/>
          <p:cNvSpPr txBox="1"/>
          <p:nvPr/>
        </p:nvSpPr>
        <p:spPr>
          <a:xfrm>
            <a:off x="4158750" y="1255075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g(x)</a:t>
            </a:r>
            <a:endParaRPr sz="2400">
              <a:solidFill>
                <a:srgbClr val="FF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F82195E9-7D02-BE40-B2CC-F8FFB124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50" y="131599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43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52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2328201" y="1927225"/>
            <a:ext cx="4739349" cy="14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1" name="Google Shape;801;p52"/>
          <p:cNvCxnSpPr/>
          <p:nvPr/>
        </p:nvCxnSpPr>
        <p:spPr>
          <a:xfrm>
            <a:off x="2328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52"/>
          <p:cNvCxnSpPr/>
          <p:nvPr/>
        </p:nvCxnSpPr>
        <p:spPr>
          <a:xfrm>
            <a:off x="27854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52"/>
          <p:cNvCxnSpPr/>
          <p:nvPr/>
        </p:nvCxnSpPr>
        <p:spPr>
          <a:xfrm>
            <a:off x="3242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2"/>
          <p:cNvCxnSpPr/>
          <p:nvPr/>
        </p:nvCxnSpPr>
        <p:spPr>
          <a:xfrm>
            <a:off x="36998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52"/>
          <p:cNvCxnSpPr/>
          <p:nvPr/>
        </p:nvCxnSpPr>
        <p:spPr>
          <a:xfrm>
            <a:off x="41570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2"/>
          <p:cNvCxnSpPr/>
          <p:nvPr/>
        </p:nvCxnSpPr>
        <p:spPr>
          <a:xfrm>
            <a:off x="4614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52"/>
          <p:cNvCxnSpPr/>
          <p:nvPr/>
        </p:nvCxnSpPr>
        <p:spPr>
          <a:xfrm>
            <a:off x="50714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2"/>
          <p:cNvCxnSpPr/>
          <p:nvPr/>
        </p:nvCxnSpPr>
        <p:spPr>
          <a:xfrm>
            <a:off x="5528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2"/>
          <p:cNvCxnSpPr/>
          <p:nvPr/>
        </p:nvCxnSpPr>
        <p:spPr>
          <a:xfrm>
            <a:off x="59858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2"/>
          <p:cNvCxnSpPr/>
          <p:nvPr/>
        </p:nvCxnSpPr>
        <p:spPr>
          <a:xfrm>
            <a:off x="64430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2"/>
          <p:cNvCxnSpPr/>
          <p:nvPr/>
        </p:nvCxnSpPr>
        <p:spPr>
          <a:xfrm>
            <a:off x="6900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12" name="Google Shape;812;p52"/>
          <p:cNvSpPr/>
          <p:nvPr/>
        </p:nvSpPr>
        <p:spPr>
          <a:xfrm>
            <a:off x="2286000" y="26416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3" name="Google Shape;813;p52"/>
          <p:cNvSpPr/>
          <p:nvPr/>
        </p:nvSpPr>
        <p:spPr>
          <a:xfrm>
            <a:off x="2743200" y="30988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4" name="Google Shape;814;p52"/>
          <p:cNvSpPr/>
          <p:nvPr/>
        </p:nvSpPr>
        <p:spPr>
          <a:xfrm>
            <a:off x="3200400" y="324167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5" name="Google Shape;815;p52"/>
          <p:cNvSpPr/>
          <p:nvPr/>
        </p:nvSpPr>
        <p:spPr>
          <a:xfrm>
            <a:off x="3657600" y="30797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6" name="Google Shape;816;p52"/>
          <p:cNvSpPr/>
          <p:nvPr/>
        </p:nvSpPr>
        <p:spPr>
          <a:xfrm>
            <a:off x="4105275" y="26035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7" name="Google Shape;817;p52"/>
          <p:cNvSpPr/>
          <p:nvPr/>
        </p:nvSpPr>
        <p:spPr>
          <a:xfrm>
            <a:off x="4572000" y="20701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8" name="Google Shape;818;p52"/>
          <p:cNvSpPr/>
          <p:nvPr/>
        </p:nvSpPr>
        <p:spPr>
          <a:xfrm>
            <a:off x="5029200" y="20510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9" name="Google Shape;819;p52"/>
          <p:cNvSpPr/>
          <p:nvPr/>
        </p:nvSpPr>
        <p:spPr>
          <a:xfrm>
            <a:off x="5486400" y="25654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0" name="Google Shape;820;p52"/>
          <p:cNvSpPr/>
          <p:nvPr/>
        </p:nvSpPr>
        <p:spPr>
          <a:xfrm>
            <a:off x="5943600" y="30321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1" name="Google Shape;821;p52"/>
          <p:cNvSpPr/>
          <p:nvPr/>
        </p:nvSpPr>
        <p:spPr>
          <a:xfrm>
            <a:off x="6400800" y="32321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2" name="Google Shape;822;p52"/>
          <p:cNvSpPr/>
          <p:nvPr/>
        </p:nvSpPr>
        <p:spPr>
          <a:xfrm>
            <a:off x="6858000" y="31369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3" name="Google Shape;823;p52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4A7D34BD-249C-A74C-BCD8-98670E69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927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026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3"/>
          <p:cNvSpPr txBox="1">
            <a:spLocks noGrp="1"/>
          </p:cNvSpPr>
          <p:nvPr>
            <p:ph type="title"/>
          </p:nvPr>
        </p:nvSpPr>
        <p:spPr>
          <a:xfrm>
            <a:off x="311700" y="116184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zh-CN" altLang="en-US" sz="2800" dirty="0"/>
              <a:t>混叠</a:t>
            </a:r>
            <a:endParaRPr sz="2800" dirty="0"/>
          </a:p>
        </p:txBody>
      </p:sp>
      <p:pic>
        <p:nvPicPr>
          <p:cNvPr id="829" name="Google Shape;829;p53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2328201" y="1927225"/>
            <a:ext cx="4739349" cy="14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53"/>
          <p:cNvCxnSpPr/>
          <p:nvPr/>
        </p:nvCxnSpPr>
        <p:spPr>
          <a:xfrm>
            <a:off x="2328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53"/>
          <p:cNvCxnSpPr/>
          <p:nvPr/>
        </p:nvCxnSpPr>
        <p:spPr>
          <a:xfrm>
            <a:off x="27854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53"/>
          <p:cNvCxnSpPr/>
          <p:nvPr/>
        </p:nvCxnSpPr>
        <p:spPr>
          <a:xfrm>
            <a:off x="3242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53"/>
          <p:cNvCxnSpPr/>
          <p:nvPr/>
        </p:nvCxnSpPr>
        <p:spPr>
          <a:xfrm>
            <a:off x="36998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53"/>
          <p:cNvCxnSpPr/>
          <p:nvPr/>
        </p:nvCxnSpPr>
        <p:spPr>
          <a:xfrm>
            <a:off x="41570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53"/>
          <p:cNvCxnSpPr/>
          <p:nvPr/>
        </p:nvCxnSpPr>
        <p:spPr>
          <a:xfrm>
            <a:off x="4614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53"/>
          <p:cNvCxnSpPr/>
          <p:nvPr/>
        </p:nvCxnSpPr>
        <p:spPr>
          <a:xfrm>
            <a:off x="50714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53"/>
          <p:cNvCxnSpPr/>
          <p:nvPr/>
        </p:nvCxnSpPr>
        <p:spPr>
          <a:xfrm>
            <a:off x="5528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8" name="Google Shape;838;p53"/>
          <p:cNvCxnSpPr/>
          <p:nvPr/>
        </p:nvCxnSpPr>
        <p:spPr>
          <a:xfrm>
            <a:off x="59858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9" name="Google Shape;839;p53"/>
          <p:cNvCxnSpPr/>
          <p:nvPr/>
        </p:nvCxnSpPr>
        <p:spPr>
          <a:xfrm>
            <a:off x="64430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40" name="Google Shape;840;p53"/>
          <p:cNvCxnSpPr/>
          <p:nvPr/>
        </p:nvCxnSpPr>
        <p:spPr>
          <a:xfrm>
            <a:off x="6900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41" name="Google Shape;841;p53"/>
          <p:cNvSpPr/>
          <p:nvPr/>
        </p:nvSpPr>
        <p:spPr>
          <a:xfrm>
            <a:off x="2286000" y="26416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2" name="Google Shape;842;p53"/>
          <p:cNvSpPr/>
          <p:nvPr/>
        </p:nvSpPr>
        <p:spPr>
          <a:xfrm>
            <a:off x="2743200" y="30988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3" name="Google Shape;843;p53"/>
          <p:cNvSpPr/>
          <p:nvPr/>
        </p:nvSpPr>
        <p:spPr>
          <a:xfrm>
            <a:off x="3200400" y="324167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4" name="Google Shape;844;p53"/>
          <p:cNvSpPr/>
          <p:nvPr/>
        </p:nvSpPr>
        <p:spPr>
          <a:xfrm>
            <a:off x="3657600" y="30797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5" name="Google Shape;845;p53"/>
          <p:cNvSpPr/>
          <p:nvPr/>
        </p:nvSpPr>
        <p:spPr>
          <a:xfrm>
            <a:off x="4105275" y="26035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6" name="Google Shape;846;p53"/>
          <p:cNvSpPr/>
          <p:nvPr/>
        </p:nvSpPr>
        <p:spPr>
          <a:xfrm>
            <a:off x="4572000" y="20701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7" name="Google Shape;847;p53"/>
          <p:cNvSpPr/>
          <p:nvPr/>
        </p:nvSpPr>
        <p:spPr>
          <a:xfrm>
            <a:off x="5029200" y="20510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8" name="Google Shape;848;p53"/>
          <p:cNvSpPr/>
          <p:nvPr/>
        </p:nvSpPr>
        <p:spPr>
          <a:xfrm>
            <a:off x="5486400" y="25654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9" name="Google Shape;849;p53"/>
          <p:cNvSpPr/>
          <p:nvPr/>
        </p:nvSpPr>
        <p:spPr>
          <a:xfrm>
            <a:off x="5943600" y="30321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0" name="Google Shape;850;p53"/>
          <p:cNvSpPr/>
          <p:nvPr/>
        </p:nvSpPr>
        <p:spPr>
          <a:xfrm>
            <a:off x="6400800" y="32321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1" name="Google Shape;851;p53"/>
          <p:cNvSpPr/>
          <p:nvPr/>
        </p:nvSpPr>
        <p:spPr>
          <a:xfrm>
            <a:off x="6858000" y="31369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2" name="Google Shape;852;p53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53" name="Google Shape;853;p53"/>
          <p:cNvSpPr txBox="1"/>
          <p:nvPr/>
        </p:nvSpPr>
        <p:spPr>
          <a:xfrm>
            <a:off x="4158750" y="1255075"/>
            <a:ext cx="452805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g(x) </a:t>
            </a:r>
            <a:r>
              <a:rPr lang="zh-CN" altLang="en" sz="2400" dirty="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2400" dirty="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r>
              <a:rPr lang="zh-CN" altLang="en-US" sz="2400" dirty="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 的一个混叠失真版本</a:t>
            </a:r>
            <a:endParaRPr sz="2400" dirty="0">
              <a:solidFill>
                <a:srgbClr val="FF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54" name="Google Shape;854;p53"/>
          <p:cNvSpPr/>
          <p:nvPr/>
        </p:nvSpPr>
        <p:spPr>
          <a:xfrm>
            <a:off x="2343900" y="2030949"/>
            <a:ext cx="4572000" cy="1268725"/>
          </a:xfrm>
          <a:custGeom>
            <a:avLst/>
            <a:gdLst/>
            <a:ahLst/>
            <a:cxnLst/>
            <a:rect l="l" t="t" r="r" b="b"/>
            <a:pathLst>
              <a:path w="182880" h="50749" extrusionOk="0">
                <a:moveTo>
                  <a:pt x="0" y="26338"/>
                </a:moveTo>
                <a:cubicBezTo>
                  <a:pt x="2914" y="29326"/>
                  <a:pt x="11430" y="40234"/>
                  <a:pt x="17481" y="44268"/>
                </a:cubicBezTo>
                <a:cubicBezTo>
                  <a:pt x="23532" y="48302"/>
                  <a:pt x="29957" y="50693"/>
                  <a:pt x="36307" y="50543"/>
                </a:cubicBezTo>
                <a:cubicBezTo>
                  <a:pt x="42657" y="50394"/>
                  <a:pt x="49455" y="47704"/>
                  <a:pt x="55581" y="43371"/>
                </a:cubicBezTo>
                <a:cubicBezTo>
                  <a:pt x="61707" y="39038"/>
                  <a:pt x="67160" y="31195"/>
                  <a:pt x="73062" y="24546"/>
                </a:cubicBezTo>
                <a:cubicBezTo>
                  <a:pt x="78964" y="17897"/>
                  <a:pt x="84791" y="7213"/>
                  <a:pt x="90992" y="3478"/>
                </a:cubicBezTo>
                <a:cubicBezTo>
                  <a:pt x="97193" y="-257"/>
                  <a:pt x="104066" y="-1228"/>
                  <a:pt x="110266" y="2134"/>
                </a:cubicBezTo>
                <a:cubicBezTo>
                  <a:pt x="116467" y="5496"/>
                  <a:pt x="122219" y="17075"/>
                  <a:pt x="128195" y="23649"/>
                </a:cubicBezTo>
                <a:cubicBezTo>
                  <a:pt x="134172" y="30223"/>
                  <a:pt x="139924" y="37096"/>
                  <a:pt x="146125" y="41578"/>
                </a:cubicBezTo>
                <a:cubicBezTo>
                  <a:pt x="152326" y="46060"/>
                  <a:pt x="159273" y="49721"/>
                  <a:pt x="165399" y="50543"/>
                </a:cubicBezTo>
                <a:cubicBezTo>
                  <a:pt x="171525" y="51365"/>
                  <a:pt x="179967" y="47181"/>
                  <a:pt x="182880" y="4650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855" name="Google Shape;8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589" y="3280075"/>
            <a:ext cx="206692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178B6D5A-9AE9-7140-B5DB-997968064F9E}"/>
              </a:ext>
            </a:extLst>
          </p:cNvPr>
          <p:cNvSpPr txBox="1">
            <a:spLocks/>
          </p:cNvSpPr>
          <p:nvPr/>
        </p:nvSpPr>
        <p:spPr>
          <a:xfrm>
            <a:off x="457200" y="98150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51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4"/>
          <p:cNvSpPr/>
          <p:nvPr/>
        </p:nvSpPr>
        <p:spPr>
          <a:xfrm>
            <a:off x="2343900" y="2030951"/>
            <a:ext cx="6591910" cy="1268725"/>
          </a:xfrm>
          <a:custGeom>
            <a:avLst/>
            <a:gdLst/>
            <a:ahLst/>
            <a:cxnLst/>
            <a:rect l="l" t="t" r="r" b="b"/>
            <a:pathLst>
              <a:path w="182880" h="50749" extrusionOk="0">
                <a:moveTo>
                  <a:pt x="0" y="26338"/>
                </a:moveTo>
                <a:cubicBezTo>
                  <a:pt x="2914" y="29326"/>
                  <a:pt x="11430" y="40234"/>
                  <a:pt x="17481" y="44268"/>
                </a:cubicBezTo>
                <a:cubicBezTo>
                  <a:pt x="23532" y="48302"/>
                  <a:pt x="29957" y="50693"/>
                  <a:pt x="36307" y="50543"/>
                </a:cubicBezTo>
                <a:cubicBezTo>
                  <a:pt x="42657" y="50394"/>
                  <a:pt x="49455" y="47704"/>
                  <a:pt x="55581" y="43371"/>
                </a:cubicBezTo>
                <a:cubicBezTo>
                  <a:pt x="61707" y="39038"/>
                  <a:pt x="67160" y="31195"/>
                  <a:pt x="73062" y="24546"/>
                </a:cubicBezTo>
                <a:cubicBezTo>
                  <a:pt x="78964" y="17897"/>
                  <a:pt x="84791" y="7213"/>
                  <a:pt x="90992" y="3478"/>
                </a:cubicBezTo>
                <a:cubicBezTo>
                  <a:pt x="97193" y="-257"/>
                  <a:pt x="104066" y="-1228"/>
                  <a:pt x="110266" y="2134"/>
                </a:cubicBezTo>
                <a:cubicBezTo>
                  <a:pt x="116467" y="5496"/>
                  <a:pt x="122219" y="17075"/>
                  <a:pt x="128195" y="23649"/>
                </a:cubicBezTo>
                <a:cubicBezTo>
                  <a:pt x="134172" y="30223"/>
                  <a:pt x="139924" y="37096"/>
                  <a:pt x="146125" y="41578"/>
                </a:cubicBezTo>
                <a:cubicBezTo>
                  <a:pt x="152326" y="46060"/>
                  <a:pt x="159273" y="49721"/>
                  <a:pt x="165399" y="50543"/>
                </a:cubicBezTo>
                <a:cubicBezTo>
                  <a:pt x="171525" y="51365"/>
                  <a:pt x="179967" y="47181"/>
                  <a:pt x="182880" y="46509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1" name="Google Shape;861;p54"/>
          <p:cNvSpPr txBox="1">
            <a:spLocks noGrp="1"/>
          </p:cNvSpPr>
          <p:nvPr>
            <p:ph type="title"/>
          </p:nvPr>
        </p:nvSpPr>
        <p:spPr>
          <a:xfrm>
            <a:off x="311700" y="108007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zh-CN" altLang="en-US" sz="3200" dirty="0"/>
              <a:t>混叠</a:t>
            </a:r>
            <a:endParaRPr sz="3200" dirty="0"/>
          </a:p>
        </p:txBody>
      </p:sp>
      <p:cxnSp>
        <p:nvCxnSpPr>
          <p:cNvPr id="862" name="Google Shape;862;p54"/>
          <p:cNvCxnSpPr/>
          <p:nvPr/>
        </p:nvCxnSpPr>
        <p:spPr>
          <a:xfrm>
            <a:off x="2328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3" name="Google Shape;863;p54"/>
          <p:cNvCxnSpPr/>
          <p:nvPr/>
        </p:nvCxnSpPr>
        <p:spPr>
          <a:xfrm>
            <a:off x="27282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4" name="Google Shape;864;p54"/>
          <p:cNvCxnSpPr/>
          <p:nvPr/>
        </p:nvCxnSpPr>
        <p:spPr>
          <a:xfrm>
            <a:off x="31378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54"/>
          <p:cNvCxnSpPr/>
          <p:nvPr/>
        </p:nvCxnSpPr>
        <p:spPr>
          <a:xfrm>
            <a:off x="35378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54"/>
          <p:cNvCxnSpPr/>
          <p:nvPr/>
        </p:nvCxnSpPr>
        <p:spPr>
          <a:xfrm>
            <a:off x="39379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7" name="Google Shape;867;p54"/>
          <p:cNvCxnSpPr/>
          <p:nvPr/>
        </p:nvCxnSpPr>
        <p:spPr>
          <a:xfrm>
            <a:off x="43379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54"/>
          <p:cNvCxnSpPr/>
          <p:nvPr/>
        </p:nvCxnSpPr>
        <p:spPr>
          <a:xfrm>
            <a:off x="47475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54"/>
          <p:cNvCxnSpPr/>
          <p:nvPr/>
        </p:nvCxnSpPr>
        <p:spPr>
          <a:xfrm>
            <a:off x="5147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54"/>
          <p:cNvCxnSpPr/>
          <p:nvPr/>
        </p:nvCxnSpPr>
        <p:spPr>
          <a:xfrm>
            <a:off x="55571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54"/>
          <p:cNvCxnSpPr/>
          <p:nvPr/>
        </p:nvCxnSpPr>
        <p:spPr>
          <a:xfrm>
            <a:off x="59572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72" name="Google Shape;872;p54"/>
          <p:cNvCxnSpPr/>
          <p:nvPr/>
        </p:nvCxnSpPr>
        <p:spPr>
          <a:xfrm>
            <a:off x="63572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73" name="Google Shape;873;p54"/>
          <p:cNvSpPr/>
          <p:nvPr/>
        </p:nvSpPr>
        <p:spPr>
          <a:xfrm>
            <a:off x="22860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74" name="Google Shape;874;p54"/>
          <p:cNvCxnSpPr/>
          <p:nvPr/>
        </p:nvCxnSpPr>
        <p:spPr>
          <a:xfrm>
            <a:off x="67573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75" name="Google Shape;875;p54"/>
          <p:cNvSpPr/>
          <p:nvPr/>
        </p:nvSpPr>
        <p:spPr>
          <a:xfrm>
            <a:off x="2686050" y="2940237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6" name="Google Shape;876;p54"/>
          <p:cNvSpPr/>
          <p:nvPr/>
        </p:nvSpPr>
        <p:spPr>
          <a:xfrm>
            <a:off x="3095625" y="3157631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7" name="Google Shape;877;p54"/>
          <p:cNvSpPr/>
          <p:nvPr/>
        </p:nvSpPr>
        <p:spPr>
          <a:xfrm>
            <a:off x="3493994" y="3245037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8" name="Google Shape;878;p54"/>
          <p:cNvSpPr/>
          <p:nvPr/>
        </p:nvSpPr>
        <p:spPr>
          <a:xfrm>
            <a:off x="3895725" y="3211419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9" name="Google Shape;879;p54"/>
          <p:cNvSpPr/>
          <p:nvPr/>
        </p:nvSpPr>
        <p:spPr>
          <a:xfrm>
            <a:off x="4297456" y="30702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0" name="Google Shape;880;p54"/>
          <p:cNvSpPr/>
          <p:nvPr/>
        </p:nvSpPr>
        <p:spPr>
          <a:xfrm>
            <a:off x="4705350" y="2776631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1" name="Google Shape;881;p54"/>
          <p:cNvSpPr/>
          <p:nvPr/>
        </p:nvSpPr>
        <p:spPr>
          <a:xfrm>
            <a:off x="5105400" y="2449419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2" name="Google Shape;882;p54"/>
          <p:cNvSpPr/>
          <p:nvPr/>
        </p:nvSpPr>
        <p:spPr>
          <a:xfrm>
            <a:off x="5514975" y="2102037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3" name="Google Shape;883;p54"/>
          <p:cNvSpPr/>
          <p:nvPr/>
        </p:nvSpPr>
        <p:spPr>
          <a:xfrm>
            <a:off x="5915025" y="1981013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4" name="Google Shape;884;p54"/>
          <p:cNvSpPr/>
          <p:nvPr/>
        </p:nvSpPr>
        <p:spPr>
          <a:xfrm>
            <a:off x="6315075" y="2057213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5" name="Google Shape;885;p54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6" name="Google Shape;886;p54"/>
          <p:cNvSpPr/>
          <p:nvPr/>
        </p:nvSpPr>
        <p:spPr>
          <a:xfrm>
            <a:off x="6715125" y="23844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7" name="Google Shape;887;p54"/>
          <p:cNvSpPr txBox="1"/>
          <p:nvPr/>
        </p:nvSpPr>
        <p:spPr>
          <a:xfrm>
            <a:off x="2473875" y="4316500"/>
            <a:ext cx="41799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CN" altLang="en-US" dirty="0"/>
              <a:t>无混叠</a:t>
            </a:r>
            <a:endParaRPr dirty="0"/>
          </a:p>
        </p:txBody>
      </p:sp>
      <p:sp>
        <p:nvSpPr>
          <p:cNvPr id="888" name="Google Shape;888;p54"/>
          <p:cNvSpPr txBox="1"/>
          <p:nvPr/>
        </p:nvSpPr>
        <p:spPr>
          <a:xfrm>
            <a:off x="4195500" y="1284200"/>
            <a:ext cx="1913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g(x) ~= f(x)</a:t>
            </a:r>
            <a:endParaRPr sz="2400">
              <a:solidFill>
                <a:srgbClr val="FF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9" name="Google Shape;889;p54"/>
          <p:cNvSpPr/>
          <p:nvPr/>
        </p:nvSpPr>
        <p:spPr>
          <a:xfrm>
            <a:off x="2343900" y="2030951"/>
            <a:ext cx="6591910" cy="1268725"/>
          </a:xfrm>
          <a:custGeom>
            <a:avLst/>
            <a:gdLst/>
            <a:ahLst/>
            <a:cxnLst/>
            <a:rect l="l" t="t" r="r" b="b"/>
            <a:pathLst>
              <a:path w="182880" h="50749" extrusionOk="0">
                <a:moveTo>
                  <a:pt x="0" y="26338"/>
                </a:moveTo>
                <a:cubicBezTo>
                  <a:pt x="2914" y="29326"/>
                  <a:pt x="11430" y="40234"/>
                  <a:pt x="17481" y="44268"/>
                </a:cubicBezTo>
                <a:cubicBezTo>
                  <a:pt x="23532" y="48302"/>
                  <a:pt x="29957" y="50693"/>
                  <a:pt x="36307" y="50543"/>
                </a:cubicBezTo>
                <a:cubicBezTo>
                  <a:pt x="42657" y="50394"/>
                  <a:pt x="49455" y="47704"/>
                  <a:pt x="55581" y="43371"/>
                </a:cubicBezTo>
                <a:cubicBezTo>
                  <a:pt x="61707" y="39038"/>
                  <a:pt x="67160" y="31195"/>
                  <a:pt x="73062" y="24546"/>
                </a:cubicBezTo>
                <a:cubicBezTo>
                  <a:pt x="78964" y="17897"/>
                  <a:pt x="84791" y="7213"/>
                  <a:pt x="90992" y="3478"/>
                </a:cubicBezTo>
                <a:cubicBezTo>
                  <a:pt x="97193" y="-257"/>
                  <a:pt x="104066" y="-1228"/>
                  <a:pt x="110266" y="2134"/>
                </a:cubicBezTo>
                <a:cubicBezTo>
                  <a:pt x="116467" y="5496"/>
                  <a:pt x="122219" y="17075"/>
                  <a:pt x="128195" y="23649"/>
                </a:cubicBezTo>
                <a:cubicBezTo>
                  <a:pt x="134172" y="30223"/>
                  <a:pt x="139924" y="37096"/>
                  <a:pt x="146125" y="41578"/>
                </a:cubicBezTo>
                <a:cubicBezTo>
                  <a:pt x="152326" y="46060"/>
                  <a:pt x="159273" y="49721"/>
                  <a:pt x="165399" y="50543"/>
                </a:cubicBezTo>
                <a:cubicBezTo>
                  <a:pt x="171525" y="51365"/>
                  <a:pt x="179967" y="47181"/>
                  <a:pt x="182880" y="4650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0" name="Google Shape;890;p54"/>
          <p:cNvSpPr/>
          <p:nvPr/>
        </p:nvSpPr>
        <p:spPr>
          <a:xfrm>
            <a:off x="6785300" y="1992725"/>
            <a:ext cx="2225700" cy="178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E2AD1BC6-EFAE-1A4E-8988-687C29A7B5A2}"/>
              </a:ext>
            </a:extLst>
          </p:cNvPr>
          <p:cNvSpPr txBox="1">
            <a:spLocks/>
          </p:cNvSpPr>
          <p:nvPr/>
        </p:nvSpPr>
        <p:spPr>
          <a:xfrm>
            <a:off x="457200" y="98150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3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365128" y="124447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zh-CN" altLang="en" sz="3200" dirty="0"/>
              <a:t>采样</a:t>
            </a:r>
            <a:r>
              <a:rPr lang="zh-CN" altLang="en-US" sz="3200" dirty="0"/>
              <a:t>定理</a:t>
            </a:r>
            <a:endParaRPr sz="3200" dirty="0"/>
          </a:p>
        </p:txBody>
      </p:sp>
      <p:sp>
        <p:nvSpPr>
          <p:cNvPr id="896" name="Google Shape;896;p55"/>
          <p:cNvSpPr txBox="1">
            <a:spLocks noGrp="1"/>
          </p:cNvSpPr>
          <p:nvPr>
            <p:ph type="body" idx="1"/>
          </p:nvPr>
        </p:nvSpPr>
        <p:spPr>
          <a:xfrm>
            <a:off x="311700" y="3802124"/>
            <a:ext cx="8520600" cy="22176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为了避免混叠</a:t>
            </a:r>
            <a:endParaRPr dirty="0"/>
          </a:p>
          <a:p>
            <a:pPr indent="-317500">
              <a:buSzPts val="1400"/>
            </a:pPr>
            <a:r>
              <a:rPr lang="zh-CN" altLang="en" sz="1400" b="1" dirty="0"/>
              <a:t>每周期</a:t>
            </a:r>
            <a:r>
              <a:rPr lang="zh-CN" altLang="en-US" sz="1400" b="1" dirty="0"/>
              <a:t> </a:t>
            </a:r>
            <a:r>
              <a:rPr lang="en" sz="1400" b="1" dirty="0"/>
              <a:t>≥ 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个样本</a:t>
            </a:r>
            <a:endParaRPr sz="1400" b="1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altLang="en" dirty="0"/>
              <a:t>最小</a:t>
            </a:r>
            <a:r>
              <a:rPr lang="zh-CN" altLang="en-US" dirty="0"/>
              <a:t>采样速率</a:t>
            </a:r>
            <a:r>
              <a:rPr lang="zh-CN" altLang="en" dirty="0"/>
              <a:t>称为</a:t>
            </a:r>
            <a:r>
              <a:rPr lang="en" dirty="0"/>
              <a:t> </a:t>
            </a:r>
            <a:r>
              <a:rPr lang="en" b="1" dirty="0"/>
              <a:t>Nyquist rate</a:t>
            </a:r>
            <a:endParaRPr b="1" dirty="0"/>
          </a:p>
        </p:txBody>
      </p:sp>
      <p:pic>
        <p:nvPicPr>
          <p:cNvPr id="897" name="Google Shape;897;p55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868183" y="1927226"/>
            <a:ext cx="3367266" cy="9529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55"/>
          <p:cNvCxnSpPr/>
          <p:nvPr/>
        </p:nvCxnSpPr>
        <p:spPr>
          <a:xfrm>
            <a:off x="868183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55"/>
          <p:cNvCxnSpPr/>
          <p:nvPr/>
        </p:nvCxnSpPr>
        <p:spPr>
          <a:xfrm>
            <a:off x="1193019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55"/>
          <p:cNvCxnSpPr/>
          <p:nvPr/>
        </p:nvCxnSpPr>
        <p:spPr>
          <a:xfrm>
            <a:off x="1517856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1" name="Google Shape;901;p55"/>
          <p:cNvCxnSpPr/>
          <p:nvPr/>
        </p:nvCxnSpPr>
        <p:spPr>
          <a:xfrm>
            <a:off x="1842693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55"/>
          <p:cNvCxnSpPr/>
          <p:nvPr/>
        </p:nvCxnSpPr>
        <p:spPr>
          <a:xfrm>
            <a:off x="2167530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55"/>
          <p:cNvCxnSpPr/>
          <p:nvPr/>
        </p:nvCxnSpPr>
        <p:spPr>
          <a:xfrm>
            <a:off x="2492366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55"/>
          <p:cNvCxnSpPr/>
          <p:nvPr/>
        </p:nvCxnSpPr>
        <p:spPr>
          <a:xfrm>
            <a:off x="2817203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5" name="Google Shape;905;p55"/>
          <p:cNvCxnSpPr/>
          <p:nvPr/>
        </p:nvCxnSpPr>
        <p:spPr>
          <a:xfrm>
            <a:off x="3142040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55"/>
          <p:cNvCxnSpPr/>
          <p:nvPr/>
        </p:nvCxnSpPr>
        <p:spPr>
          <a:xfrm>
            <a:off x="3466877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7" name="Google Shape;907;p55"/>
          <p:cNvCxnSpPr/>
          <p:nvPr/>
        </p:nvCxnSpPr>
        <p:spPr>
          <a:xfrm>
            <a:off x="3791713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5"/>
          <p:cNvCxnSpPr/>
          <p:nvPr/>
        </p:nvCxnSpPr>
        <p:spPr>
          <a:xfrm>
            <a:off x="4116550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09" name="Google Shape;909;p55"/>
          <p:cNvSpPr/>
          <p:nvPr/>
        </p:nvSpPr>
        <p:spPr>
          <a:xfrm>
            <a:off x="838200" y="2386623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0" name="Google Shape;910;p55"/>
          <p:cNvSpPr/>
          <p:nvPr/>
        </p:nvSpPr>
        <p:spPr>
          <a:xfrm>
            <a:off x="1163037" y="2680638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1" name="Google Shape;911;p55"/>
          <p:cNvSpPr/>
          <p:nvPr/>
        </p:nvSpPr>
        <p:spPr>
          <a:xfrm>
            <a:off x="1487873" y="2772518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2" name="Google Shape;912;p55"/>
          <p:cNvSpPr/>
          <p:nvPr/>
        </p:nvSpPr>
        <p:spPr>
          <a:xfrm>
            <a:off x="1812710" y="2668388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3" name="Google Shape;913;p55"/>
          <p:cNvSpPr/>
          <p:nvPr/>
        </p:nvSpPr>
        <p:spPr>
          <a:xfrm>
            <a:off x="2130779" y="2362122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4" name="Google Shape;914;p55"/>
          <p:cNvSpPr/>
          <p:nvPr/>
        </p:nvSpPr>
        <p:spPr>
          <a:xfrm>
            <a:off x="2462384" y="2019105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5" name="Google Shape;915;p55"/>
          <p:cNvSpPr/>
          <p:nvPr/>
        </p:nvSpPr>
        <p:spPr>
          <a:xfrm>
            <a:off x="2787220" y="2006854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6" name="Google Shape;916;p55"/>
          <p:cNvSpPr/>
          <p:nvPr/>
        </p:nvSpPr>
        <p:spPr>
          <a:xfrm>
            <a:off x="3112057" y="2337621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7" name="Google Shape;917;p55"/>
          <p:cNvSpPr/>
          <p:nvPr/>
        </p:nvSpPr>
        <p:spPr>
          <a:xfrm>
            <a:off x="3436894" y="2637761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8" name="Google Shape;918;p55"/>
          <p:cNvSpPr/>
          <p:nvPr/>
        </p:nvSpPr>
        <p:spPr>
          <a:xfrm>
            <a:off x="3761730" y="2766393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9" name="Google Shape;919;p55"/>
          <p:cNvSpPr/>
          <p:nvPr/>
        </p:nvSpPr>
        <p:spPr>
          <a:xfrm>
            <a:off x="4086567" y="2705140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0" name="Google Shape;920;p55"/>
          <p:cNvSpPr/>
          <p:nvPr/>
        </p:nvSpPr>
        <p:spPr>
          <a:xfrm>
            <a:off x="879337" y="1993928"/>
            <a:ext cx="3248406" cy="815917"/>
          </a:xfrm>
          <a:custGeom>
            <a:avLst/>
            <a:gdLst/>
            <a:ahLst/>
            <a:cxnLst/>
            <a:rect l="l" t="t" r="r" b="b"/>
            <a:pathLst>
              <a:path w="182880" h="50749" extrusionOk="0">
                <a:moveTo>
                  <a:pt x="0" y="26338"/>
                </a:moveTo>
                <a:cubicBezTo>
                  <a:pt x="2914" y="29326"/>
                  <a:pt x="11430" y="40234"/>
                  <a:pt x="17481" y="44268"/>
                </a:cubicBezTo>
                <a:cubicBezTo>
                  <a:pt x="23532" y="48302"/>
                  <a:pt x="29957" y="50693"/>
                  <a:pt x="36307" y="50543"/>
                </a:cubicBezTo>
                <a:cubicBezTo>
                  <a:pt x="42657" y="50394"/>
                  <a:pt x="49455" y="47704"/>
                  <a:pt x="55581" y="43371"/>
                </a:cubicBezTo>
                <a:cubicBezTo>
                  <a:pt x="61707" y="39038"/>
                  <a:pt x="67160" y="31195"/>
                  <a:pt x="73062" y="24546"/>
                </a:cubicBezTo>
                <a:cubicBezTo>
                  <a:pt x="78964" y="17897"/>
                  <a:pt x="84791" y="7213"/>
                  <a:pt x="90992" y="3478"/>
                </a:cubicBezTo>
                <a:cubicBezTo>
                  <a:pt x="97193" y="-257"/>
                  <a:pt x="104066" y="-1228"/>
                  <a:pt x="110266" y="2134"/>
                </a:cubicBezTo>
                <a:cubicBezTo>
                  <a:pt x="116467" y="5496"/>
                  <a:pt x="122219" y="17075"/>
                  <a:pt x="128195" y="23649"/>
                </a:cubicBezTo>
                <a:cubicBezTo>
                  <a:pt x="134172" y="30223"/>
                  <a:pt x="139924" y="37096"/>
                  <a:pt x="146125" y="41578"/>
                </a:cubicBezTo>
                <a:cubicBezTo>
                  <a:pt x="152326" y="46060"/>
                  <a:pt x="159273" y="49721"/>
                  <a:pt x="165399" y="50543"/>
                </a:cubicBezTo>
                <a:cubicBezTo>
                  <a:pt x="171525" y="51365"/>
                  <a:pt x="179967" y="47181"/>
                  <a:pt x="182880" y="4650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1" name="Google Shape;921;p55"/>
          <p:cNvSpPr/>
          <p:nvPr/>
        </p:nvSpPr>
        <p:spPr>
          <a:xfrm>
            <a:off x="4810586" y="2000551"/>
            <a:ext cx="4942332" cy="807417"/>
          </a:xfrm>
          <a:custGeom>
            <a:avLst/>
            <a:gdLst/>
            <a:ahLst/>
            <a:cxnLst/>
            <a:rect l="l" t="t" r="r" b="b"/>
            <a:pathLst>
              <a:path w="182880" h="50749" extrusionOk="0">
                <a:moveTo>
                  <a:pt x="0" y="26338"/>
                </a:moveTo>
                <a:cubicBezTo>
                  <a:pt x="2914" y="29326"/>
                  <a:pt x="11430" y="40234"/>
                  <a:pt x="17481" y="44268"/>
                </a:cubicBezTo>
                <a:cubicBezTo>
                  <a:pt x="23532" y="48302"/>
                  <a:pt x="29957" y="50693"/>
                  <a:pt x="36307" y="50543"/>
                </a:cubicBezTo>
                <a:cubicBezTo>
                  <a:pt x="42657" y="50394"/>
                  <a:pt x="49455" y="47704"/>
                  <a:pt x="55581" y="43371"/>
                </a:cubicBezTo>
                <a:cubicBezTo>
                  <a:pt x="61707" y="39038"/>
                  <a:pt x="67160" y="31195"/>
                  <a:pt x="73062" y="24546"/>
                </a:cubicBezTo>
                <a:cubicBezTo>
                  <a:pt x="78964" y="17897"/>
                  <a:pt x="84791" y="7213"/>
                  <a:pt x="90992" y="3478"/>
                </a:cubicBezTo>
                <a:cubicBezTo>
                  <a:pt x="97193" y="-257"/>
                  <a:pt x="104066" y="-1228"/>
                  <a:pt x="110266" y="2134"/>
                </a:cubicBezTo>
                <a:cubicBezTo>
                  <a:pt x="116467" y="5496"/>
                  <a:pt x="122219" y="17075"/>
                  <a:pt x="128195" y="23649"/>
                </a:cubicBezTo>
                <a:cubicBezTo>
                  <a:pt x="134172" y="30223"/>
                  <a:pt x="139924" y="37096"/>
                  <a:pt x="146125" y="41578"/>
                </a:cubicBezTo>
                <a:cubicBezTo>
                  <a:pt x="152326" y="46060"/>
                  <a:pt x="159273" y="49721"/>
                  <a:pt x="165399" y="50543"/>
                </a:cubicBezTo>
                <a:cubicBezTo>
                  <a:pt x="171525" y="51365"/>
                  <a:pt x="179967" y="47181"/>
                  <a:pt x="182880" y="46509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922" name="Google Shape;922;p55"/>
          <p:cNvCxnSpPr/>
          <p:nvPr/>
        </p:nvCxnSpPr>
        <p:spPr>
          <a:xfrm>
            <a:off x="4798814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55"/>
          <p:cNvCxnSpPr/>
          <p:nvPr/>
        </p:nvCxnSpPr>
        <p:spPr>
          <a:xfrm>
            <a:off x="5098752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55"/>
          <p:cNvCxnSpPr/>
          <p:nvPr/>
        </p:nvCxnSpPr>
        <p:spPr>
          <a:xfrm>
            <a:off x="5405831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55"/>
          <p:cNvCxnSpPr/>
          <p:nvPr/>
        </p:nvCxnSpPr>
        <p:spPr>
          <a:xfrm>
            <a:off x="5705768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55"/>
          <p:cNvCxnSpPr/>
          <p:nvPr/>
        </p:nvCxnSpPr>
        <p:spPr>
          <a:xfrm>
            <a:off x="6005706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7" name="Google Shape;927;p55"/>
          <p:cNvCxnSpPr/>
          <p:nvPr/>
        </p:nvCxnSpPr>
        <p:spPr>
          <a:xfrm>
            <a:off x="6305643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55"/>
          <p:cNvCxnSpPr/>
          <p:nvPr/>
        </p:nvCxnSpPr>
        <p:spPr>
          <a:xfrm>
            <a:off x="6612722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55"/>
          <p:cNvCxnSpPr/>
          <p:nvPr/>
        </p:nvCxnSpPr>
        <p:spPr>
          <a:xfrm>
            <a:off x="6912659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55"/>
          <p:cNvCxnSpPr/>
          <p:nvPr/>
        </p:nvCxnSpPr>
        <p:spPr>
          <a:xfrm>
            <a:off x="7219738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55"/>
          <p:cNvCxnSpPr/>
          <p:nvPr/>
        </p:nvCxnSpPr>
        <p:spPr>
          <a:xfrm>
            <a:off x="7519676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55"/>
          <p:cNvCxnSpPr/>
          <p:nvPr/>
        </p:nvCxnSpPr>
        <p:spPr>
          <a:xfrm>
            <a:off x="7819613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3" name="Google Shape;933;p55"/>
          <p:cNvSpPr/>
          <p:nvPr/>
        </p:nvSpPr>
        <p:spPr>
          <a:xfrm>
            <a:off x="4767175" y="2370958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34" name="Google Shape;934;p55"/>
          <p:cNvCxnSpPr/>
          <p:nvPr/>
        </p:nvCxnSpPr>
        <p:spPr>
          <a:xfrm>
            <a:off x="8119551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5" name="Google Shape;935;p55"/>
          <p:cNvSpPr/>
          <p:nvPr/>
        </p:nvSpPr>
        <p:spPr>
          <a:xfrm>
            <a:off x="5067112" y="2579183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6" name="Google Shape;936;p55"/>
          <p:cNvSpPr/>
          <p:nvPr/>
        </p:nvSpPr>
        <p:spPr>
          <a:xfrm>
            <a:off x="5374191" y="2717523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7" name="Google Shape;937;p55"/>
          <p:cNvSpPr/>
          <p:nvPr/>
        </p:nvSpPr>
        <p:spPr>
          <a:xfrm>
            <a:off x="5672869" y="2773145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8" name="Google Shape;938;p55"/>
          <p:cNvSpPr/>
          <p:nvPr/>
        </p:nvSpPr>
        <p:spPr>
          <a:xfrm>
            <a:off x="5974066" y="2751752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9" name="Google Shape;939;p55"/>
          <p:cNvSpPr/>
          <p:nvPr/>
        </p:nvSpPr>
        <p:spPr>
          <a:xfrm>
            <a:off x="6275264" y="2661902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0" name="Google Shape;940;p55"/>
          <p:cNvSpPr/>
          <p:nvPr/>
        </p:nvSpPr>
        <p:spPr>
          <a:xfrm>
            <a:off x="6581083" y="2475071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1" name="Google Shape;941;p55"/>
          <p:cNvSpPr/>
          <p:nvPr/>
        </p:nvSpPr>
        <p:spPr>
          <a:xfrm>
            <a:off x="6881020" y="2266846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2" name="Google Shape;942;p55"/>
          <p:cNvSpPr/>
          <p:nvPr/>
        </p:nvSpPr>
        <p:spPr>
          <a:xfrm>
            <a:off x="7188099" y="2045786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3" name="Google Shape;943;p55"/>
          <p:cNvSpPr/>
          <p:nvPr/>
        </p:nvSpPr>
        <p:spPr>
          <a:xfrm>
            <a:off x="7488036" y="1968772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4" name="Google Shape;944;p55"/>
          <p:cNvSpPr/>
          <p:nvPr/>
        </p:nvSpPr>
        <p:spPr>
          <a:xfrm>
            <a:off x="7787974" y="2017262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5" name="Google Shape;945;p55"/>
          <p:cNvSpPr/>
          <p:nvPr/>
        </p:nvSpPr>
        <p:spPr>
          <a:xfrm>
            <a:off x="8140525" y="1976225"/>
            <a:ext cx="1668300" cy="11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6" name="Google Shape;946;p55"/>
          <p:cNvSpPr/>
          <p:nvPr/>
        </p:nvSpPr>
        <p:spPr>
          <a:xfrm>
            <a:off x="8087911" y="2225487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7" name="Google Shape;947;p55"/>
          <p:cNvSpPr txBox="1"/>
          <p:nvPr/>
        </p:nvSpPr>
        <p:spPr>
          <a:xfrm>
            <a:off x="873675" y="3097300"/>
            <a:ext cx="32484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CN" altLang="en" dirty="0"/>
              <a:t>每周期</a:t>
            </a:r>
            <a:r>
              <a:rPr lang="zh-CN" altLang="en-US" dirty="0"/>
              <a:t>样本数</a:t>
            </a:r>
            <a:r>
              <a:rPr lang="en" altLang="zh-CN" dirty="0"/>
              <a:t>&lt; 1 </a:t>
            </a:r>
            <a:endParaRPr dirty="0"/>
          </a:p>
        </p:txBody>
      </p:sp>
      <p:sp>
        <p:nvSpPr>
          <p:cNvPr id="948" name="Google Shape;948;p55"/>
          <p:cNvSpPr txBox="1"/>
          <p:nvPr/>
        </p:nvSpPr>
        <p:spPr>
          <a:xfrm>
            <a:off x="4912275" y="3097300"/>
            <a:ext cx="32484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CN" altLang="en" dirty="0"/>
              <a:t>每周期</a:t>
            </a:r>
            <a:r>
              <a:rPr lang="zh-CN" altLang="en-US" dirty="0"/>
              <a:t>样本数 </a:t>
            </a:r>
            <a:r>
              <a:rPr lang="en" dirty="0"/>
              <a:t>&gt; 10</a:t>
            </a:r>
            <a:endParaRPr dirty="0"/>
          </a:p>
        </p:txBody>
      </p:sp>
      <p:sp>
        <p:nvSpPr>
          <p:cNvPr id="56" name="标题 1">
            <a:extLst>
              <a:ext uri="{FF2B5EF4-FFF2-40B4-BE49-F238E27FC236}">
                <a16:creationId xmlns:a16="http://schemas.microsoft.com/office/drawing/2014/main" id="{4100D65B-9E8C-6946-AC9C-D1D01DBFB400}"/>
              </a:ext>
            </a:extLst>
          </p:cNvPr>
          <p:cNvSpPr txBox="1">
            <a:spLocks/>
          </p:cNvSpPr>
          <p:nvPr/>
        </p:nvSpPr>
        <p:spPr>
          <a:xfrm>
            <a:off x="457200" y="95943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59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426" y="1517276"/>
            <a:ext cx="3548525" cy="2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56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zh-CN" altLang="en" sz="3600" dirty="0"/>
              <a:t>对于</a:t>
            </a:r>
            <a:r>
              <a:rPr lang="zh-CN" altLang="en-US" sz="3600" dirty="0"/>
              <a:t>非正弦波</a:t>
            </a:r>
            <a:r>
              <a:rPr lang="en" sz="3600" dirty="0"/>
              <a:t>?</a:t>
            </a:r>
            <a:endParaRPr sz="3600" dirty="0"/>
          </a:p>
        </p:txBody>
      </p:sp>
      <p:sp>
        <p:nvSpPr>
          <p:cNvPr id="955" name="Google Shape;955;p56"/>
          <p:cNvSpPr txBox="1">
            <a:spLocks noGrp="1"/>
          </p:cNvSpPr>
          <p:nvPr>
            <p:ph type="body" idx="1"/>
          </p:nvPr>
        </p:nvSpPr>
        <p:spPr>
          <a:xfrm>
            <a:off x="311700" y="4280650"/>
            <a:ext cx="8520600" cy="89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zh-CN" altLang="en" dirty="0"/>
              <a:t>傅里叶</a:t>
            </a:r>
            <a:r>
              <a:rPr lang="zh-CN" altLang="en-US" dirty="0"/>
              <a:t>变换，频域分析</a:t>
            </a:r>
            <a:endParaRPr lang="en" dirty="0"/>
          </a:p>
          <a:p>
            <a:pPr indent="-317500">
              <a:spcAft>
                <a:spcPts val="1600"/>
              </a:spcAft>
              <a:buSzPts val="1400"/>
            </a:pPr>
            <a:r>
              <a:rPr lang="zh-CN" altLang="en" sz="1400" dirty="0"/>
              <a:t>将</a:t>
            </a:r>
            <a:r>
              <a:rPr lang="zh-CN" altLang="en-US" sz="1400" dirty="0"/>
              <a:t>信号分解为正弦和余弦信号之和</a:t>
            </a:r>
            <a:endParaRPr lang="en" sz="1400" dirty="0"/>
          </a:p>
        </p:txBody>
      </p:sp>
      <p:sp>
        <p:nvSpPr>
          <p:cNvPr id="956" name="Google Shape;956;p56"/>
          <p:cNvSpPr txBox="1">
            <a:spLocks noGrp="1"/>
          </p:cNvSpPr>
          <p:nvPr>
            <p:ph type="body" idx="1"/>
          </p:nvPr>
        </p:nvSpPr>
        <p:spPr>
          <a:xfrm>
            <a:off x="311700" y="4966450"/>
            <a:ext cx="8520600" cy="89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zh-CN" altLang="en-US" dirty="0"/>
              <a:t>为了避免混叠</a:t>
            </a:r>
          </a:p>
          <a:p>
            <a:pPr indent="-317500">
              <a:buSzPts val="1400"/>
            </a:pPr>
            <a:r>
              <a:rPr lang="zh-CN" altLang="en-US" sz="1400" dirty="0"/>
              <a:t>采样速率大于两倍最大频率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63ECE90-77AD-154E-84EA-39799F5A70B7}"/>
              </a:ext>
            </a:extLst>
          </p:cNvPr>
          <p:cNvSpPr txBox="1">
            <a:spLocks/>
          </p:cNvSpPr>
          <p:nvPr/>
        </p:nvSpPr>
        <p:spPr>
          <a:xfrm>
            <a:off x="457200" y="95943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22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28600"/>
            <a:ext cx="5105400" cy="5753100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7007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81000"/>
            <a:ext cx="5194300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081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07667-8F36-0449-AC80-90F41611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CC98F4-489C-6946-8C74-D4F817EA3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频谱非有限</a:t>
            </a:r>
            <a:endParaRPr kumimoji="1" lang="en-US" altLang="zh-CN" dirty="0"/>
          </a:p>
          <a:p>
            <a:pPr marL="114300" indent="0">
              <a:buNone/>
            </a:pPr>
            <a:r>
              <a:rPr kumimoji="1" lang="zh-CN" altLang="en-US" dirty="0"/>
              <a:t>    避免混叠</a:t>
            </a:r>
            <a:endParaRPr kumimoji="1" lang="en-US" altLang="zh-CN" dirty="0"/>
          </a:p>
          <a:p>
            <a:pPr marL="114300" indent="0">
              <a:buNone/>
            </a:pPr>
            <a:r>
              <a:rPr kumimoji="1" lang="zh-CN" altLang="en-US" dirty="0"/>
              <a:t>   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低通滤波器</a:t>
            </a:r>
            <a:endParaRPr kumimoji="1" lang="en-US" altLang="zh-CN" dirty="0"/>
          </a:p>
          <a:p>
            <a:pPr marL="11430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7123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A6288-5E91-E14B-80E1-91D24B1E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C7668D-CE81-B243-93AF-221EF97BF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图像中如何构造多尺度空间</a:t>
            </a:r>
          </a:p>
        </p:txBody>
      </p:sp>
      <p:pic>
        <p:nvPicPr>
          <p:cNvPr id="4" name="Google Shape;1624;p80">
            <a:extLst>
              <a:ext uri="{FF2B5EF4-FFF2-40B4-BE49-F238E27FC236}">
                <a16:creationId xmlns:a16="http://schemas.microsoft.com/office/drawing/2014/main" id="{FAA4322B-5E22-0D40-967E-9F23E9E99F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981200"/>
            <a:ext cx="4820042" cy="329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4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4.1.</a:t>
            </a:r>
            <a:r>
              <a:rPr lang="zh-CN" altLang="en-US" dirty="0"/>
              <a:t>尺度与尺度空间</a:t>
            </a:r>
            <a:endParaRPr lang="en-US" altLang="zh-CN" dirty="0"/>
          </a:p>
          <a:p>
            <a:r>
              <a:rPr lang="en-US" altLang="zh-CN" dirty="0"/>
              <a:t>4.2.</a:t>
            </a:r>
            <a:r>
              <a:rPr lang="zh-CN" altLang="en-US" dirty="0"/>
              <a:t>图像采样</a:t>
            </a:r>
            <a:endParaRPr lang="en-US" altLang="zh-CN" dirty="0"/>
          </a:p>
          <a:p>
            <a:r>
              <a:rPr lang="en-US" altLang="zh-CN" dirty="0"/>
              <a:t>4.3.</a:t>
            </a:r>
            <a:r>
              <a:rPr lang="zh-CN" altLang="en-US" dirty="0"/>
              <a:t>高斯金字塔</a:t>
            </a:r>
            <a:endParaRPr lang="en-US" dirty="0"/>
          </a:p>
          <a:p>
            <a:r>
              <a:rPr lang="en-US" altLang="zh-CN" dirty="0"/>
              <a:t>4.4.</a:t>
            </a:r>
            <a:r>
              <a:rPr lang="zh-CN" altLang="en-US" dirty="0"/>
              <a:t>拉普拉斯金字塔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268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9EA70-084D-FB47-913F-2F7A0765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206D05-9EE2-7F40-9964-7319CA0FE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二维抽样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EB98F6-5582-0645-91E8-AF1467C7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4138" y="1059605"/>
            <a:ext cx="5229566" cy="524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9782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0"/>
          <p:cNvSpPr txBox="1">
            <a:spLocks noGrp="1"/>
          </p:cNvSpPr>
          <p:nvPr>
            <p:ph type="title"/>
          </p:nvPr>
        </p:nvSpPr>
        <p:spPr>
          <a:xfrm>
            <a:off x="311700" y="137160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zh-CN" altLang="en-US" sz="3200" dirty="0"/>
              <a:t>两倍下采样</a:t>
            </a:r>
            <a:endParaRPr sz="3200" dirty="0"/>
          </a:p>
        </p:txBody>
      </p:sp>
      <p:sp>
        <p:nvSpPr>
          <p:cNvPr id="1623" name="Google Shape;1623;p80"/>
          <p:cNvSpPr txBox="1">
            <a:spLocks noGrp="1"/>
          </p:cNvSpPr>
          <p:nvPr>
            <p:ph type="body" idx="1"/>
          </p:nvPr>
        </p:nvSpPr>
        <p:spPr>
          <a:xfrm>
            <a:off x="311700" y="5486400"/>
            <a:ext cx="8520600" cy="943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zh-CN" altLang="en" dirty="0"/>
              <a:t>方案</a:t>
            </a:r>
            <a:r>
              <a:rPr lang="zh-CN" altLang="en-US" dirty="0"/>
              <a:t>：先低通滤波，后下采样</a:t>
            </a:r>
            <a:endParaRPr dirty="0"/>
          </a:p>
        </p:txBody>
      </p:sp>
      <p:pic>
        <p:nvPicPr>
          <p:cNvPr id="1624" name="Google Shape;16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2193325"/>
            <a:ext cx="4820042" cy="32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E586C6C-0B33-DE4D-B1AD-0CFDAE6640BB}"/>
              </a:ext>
            </a:extLst>
          </p:cNvPr>
          <p:cNvSpPr txBox="1">
            <a:spLocks/>
          </p:cNvSpPr>
          <p:nvPr/>
        </p:nvSpPr>
        <p:spPr>
          <a:xfrm>
            <a:off x="311700" y="186967"/>
            <a:ext cx="85206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73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81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zh-CN" altLang="en-US" sz="3600" dirty="0"/>
              <a:t>滤波结果</a:t>
            </a:r>
            <a:endParaRPr sz="3600" dirty="0"/>
          </a:p>
        </p:txBody>
      </p:sp>
      <p:sp>
        <p:nvSpPr>
          <p:cNvPr id="1630" name="Google Shape;1630;p81"/>
          <p:cNvSpPr txBox="1">
            <a:spLocks noGrp="1"/>
          </p:cNvSpPr>
          <p:nvPr>
            <p:ph type="body" idx="1"/>
          </p:nvPr>
        </p:nvSpPr>
        <p:spPr>
          <a:xfrm>
            <a:off x="311700" y="1663000"/>
            <a:ext cx="8520600" cy="376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631" name="Google Shape;16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14" y="1724026"/>
            <a:ext cx="8202167" cy="39167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C3B1627-6E71-594E-A062-15A6E3B4AA5F}"/>
              </a:ext>
            </a:extLst>
          </p:cNvPr>
          <p:cNvSpPr txBox="1">
            <a:spLocks/>
          </p:cNvSpPr>
          <p:nvPr/>
        </p:nvSpPr>
        <p:spPr>
          <a:xfrm>
            <a:off x="311700" y="186967"/>
            <a:ext cx="85206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531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2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zh-CN" altLang="en" sz="3600" dirty="0"/>
              <a:t>不使用</a:t>
            </a:r>
            <a:r>
              <a:rPr lang="zh-CN" altLang="en-US" sz="3600" dirty="0"/>
              <a:t>低通滤波</a:t>
            </a:r>
            <a:endParaRPr sz="3600" dirty="0"/>
          </a:p>
        </p:txBody>
      </p:sp>
      <p:pic>
        <p:nvPicPr>
          <p:cNvPr id="1637" name="Google Shape;163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5" y="1704228"/>
            <a:ext cx="8202050" cy="38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EA34E57-6CAA-F745-82F8-D06999FB61C3}"/>
              </a:ext>
            </a:extLst>
          </p:cNvPr>
          <p:cNvSpPr txBox="1">
            <a:spLocks/>
          </p:cNvSpPr>
          <p:nvPr/>
        </p:nvSpPr>
        <p:spPr>
          <a:xfrm>
            <a:off x="311700" y="186967"/>
            <a:ext cx="85206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599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4.1.</a:t>
            </a:r>
            <a:r>
              <a:rPr lang="zh-CN" altLang="en-US" dirty="0"/>
              <a:t>尺度与尺度空间</a:t>
            </a:r>
            <a:endParaRPr lang="en-US" altLang="zh-CN" dirty="0"/>
          </a:p>
          <a:p>
            <a:r>
              <a:rPr lang="en-US" altLang="zh-CN" dirty="0"/>
              <a:t>4.2.</a:t>
            </a:r>
            <a:r>
              <a:rPr lang="zh-CN" altLang="en-US" dirty="0"/>
              <a:t>图像采样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4.3.</a:t>
            </a:r>
            <a:r>
              <a:rPr lang="zh-CN" altLang="en-US" dirty="0">
                <a:solidFill>
                  <a:srgbClr val="00B050"/>
                </a:solidFill>
              </a:rPr>
              <a:t>高斯金字塔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altLang="zh-CN" dirty="0"/>
              <a:t>4.4.</a:t>
            </a:r>
            <a:r>
              <a:rPr lang="zh-CN" altLang="en-US" dirty="0"/>
              <a:t>拉普拉斯金字塔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1918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D8DF7-2BFD-AF42-86ED-5A7C4A01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</a:t>
            </a:r>
            <a:r>
              <a:rPr lang="zh-CN" altLang="en-US" dirty="0"/>
              <a:t>高斯金字塔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85677-3CA1-D74D-A0E3-F3D3A0ED0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4260A4-07F3-2442-B87E-BDAAEA3D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" y="1528762"/>
            <a:ext cx="9144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9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E944B-5B36-0F40-89E3-3A051F1F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4.3.</a:t>
            </a:r>
            <a:r>
              <a:rPr lang="zh-CN" altLang="en-US" dirty="0"/>
              <a:t>高斯金字塔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2EE36-34ED-0840-B138-9EB0B7F0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滤波器选择高斯滤波器</a:t>
            </a:r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12F4C03D-59EF-214F-987B-A775F3400C42}"/>
              </a:ext>
            </a:extLst>
          </p:cNvPr>
          <p:cNvGrpSpPr>
            <a:grpSpLocks/>
          </p:cNvGrpSpPr>
          <p:nvPr/>
        </p:nvGrpSpPr>
        <p:grpSpPr bwMode="auto">
          <a:xfrm>
            <a:off x="1835184" y="2362200"/>
            <a:ext cx="2736816" cy="3617913"/>
            <a:chOff x="6215085" y="2187558"/>
            <a:chExt cx="2736852" cy="3617943"/>
          </a:xfrm>
        </p:grpSpPr>
        <p:graphicFrame>
          <p:nvGraphicFramePr>
            <p:cNvPr id="5" name="Object 2">
              <a:extLst>
                <a:ext uri="{FF2B5EF4-FFF2-40B4-BE49-F238E27FC236}">
                  <a16:creationId xmlns:a16="http://schemas.microsoft.com/office/drawing/2014/main" id="{DC149C1F-D243-1E4F-8EE6-D1898C40F6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49" name="Photo Editor Photo" r:id="rId4" imgW="2095793" imgH="1390844" progId="">
                    <p:embed/>
                  </p:oleObj>
                </mc:Choice>
                <mc:Fallback>
                  <p:oleObj name="Photo Editor Photo" r:id="rId4" imgW="2095793" imgH="1390844" progId="">
                    <p:embed/>
                    <p:pic>
                      <p:nvPicPr>
                        <p:cNvPr id="205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151" descr="Edittex">
              <a:extLst>
                <a:ext uri="{FF2B5EF4-FFF2-40B4-BE49-F238E27FC236}">
                  <a16:creationId xmlns:a16="http://schemas.microsoft.com/office/drawing/2014/main" id="{AD45DE88-D212-664D-BD44-FFCB4482DC0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4624" y="3429000"/>
              <a:ext cx="2627313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20">
              <a:extLst>
                <a:ext uri="{FF2B5EF4-FFF2-40B4-BE49-F238E27FC236}">
                  <a16:creationId xmlns:a16="http://schemas.microsoft.com/office/drawing/2014/main" id="{D0E5E550-7FF0-DF40-A974-8FBCA484F189}"/>
                </a:ext>
              </a:extLst>
            </p:cNvPr>
            <p:cNvSpPr/>
            <p:nvPr/>
          </p:nvSpPr>
          <p:spPr>
            <a:xfrm>
              <a:off x="6215085" y="2187558"/>
              <a:ext cx="1925663" cy="42473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zh-CN" altLang="en-US" sz="2400" b="0" kern="0" dirty="0">
                  <a:solidFill>
                    <a:srgbClr val="000000"/>
                  </a:solidFill>
                  <a:latin typeface="Myriad Roman"/>
                </a:rPr>
                <a:t>高斯函数：</a:t>
              </a:r>
              <a:endParaRPr lang="en-US" sz="2400" b="0" kern="0" dirty="0">
                <a:solidFill>
                  <a:srgbClr val="000000"/>
                </a:solidFill>
                <a:latin typeface="Myriad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8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47C89-3477-5440-8A99-F49B50E3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</a:t>
            </a:r>
            <a:r>
              <a:rPr lang="zh-CN" altLang="en-US" dirty="0"/>
              <a:t>高斯金字塔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F02DF-72AF-DC41-A347-8A6B91BF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CFE8BC-B8C8-DB43-95C1-12F59723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209800"/>
            <a:ext cx="73406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71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</a:t>
            </a:r>
            <a:r>
              <a:rPr lang="zh-CN" altLang="en-US" dirty="0"/>
              <a:t>高斯金字塔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23F379-D21E-F64C-BD36-D4CCF64B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95500"/>
            <a:ext cx="2971800" cy="2667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60EC75-D3FC-1A48-96A9-7B5B652F6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3429000"/>
            <a:ext cx="1485900" cy="1320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DEEC3E-90D9-BB4E-BF9A-AF91C5C6F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4076083"/>
            <a:ext cx="736600" cy="66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FBC37E-4CD8-AF49-BDDB-F73062684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400" y="4377431"/>
            <a:ext cx="355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8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6988"/>
            <a:ext cx="7620000" cy="683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377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0E72B-5F8E-D349-840B-4B657B56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4.1.</a:t>
            </a:r>
            <a:r>
              <a:rPr kumimoji="1" lang="zh-CN" altLang="en-US" dirty="0"/>
              <a:t>尺度与尺度空间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F6D52-8D01-1149-80E7-CCC5D6A3A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3939"/>
            <a:ext cx="8229600" cy="4525963"/>
          </a:xfrm>
        </p:spPr>
        <p:txBody>
          <a:bodyPr/>
          <a:lstStyle/>
          <a:p>
            <a:r>
              <a:rPr kumimoji="1" lang="zh-CN" altLang="en-US" dirty="0"/>
              <a:t>图像的尺度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2800" dirty="0"/>
              <a:t>       </a:t>
            </a:r>
            <a:r>
              <a:rPr kumimoji="1" lang="zh-CN" altLang="en-US" sz="2400" dirty="0"/>
              <a:t>是指图像内容的</a:t>
            </a:r>
            <a:r>
              <a:rPr kumimoji="1" lang="zh-CN" altLang="en-US" sz="2400" dirty="0">
                <a:solidFill>
                  <a:srgbClr val="FF0000"/>
                </a:solidFill>
              </a:rPr>
              <a:t>粗细程度</a:t>
            </a:r>
            <a:r>
              <a:rPr kumimoji="1" lang="zh-CN" altLang="en-US" sz="2400" dirty="0"/>
              <a:t>。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800" dirty="0"/>
              <a:t>       </a:t>
            </a:r>
            <a:r>
              <a:rPr kumimoji="1" lang="zh-CN" altLang="en-US" sz="2400" dirty="0"/>
              <a:t>尺度的概念是用来模拟观察者距离物体的</a:t>
            </a:r>
            <a:r>
              <a:rPr kumimoji="1" lang="zh-CN" altLang="en-US" sz="2400" dirty="0">
                <a:solidFill>
                  <a:srgbClr val="FF0000"/>
                </a:solidFill>
              </a:rPr>
              <a:t>远近</a:t>
            </a:r>
            <a:r>
              <a:rPr kumimoji="1" lang="zh-CN" altLang="en-US" sz="2400" dirty="0"/>
              <a:t>的程度。 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  </a:t>
            </a:r>
            <a:r>
              <a:rPr kumimoji="1" lang="zh-CN" altLang="en-US" sz="2400" dirty="0"/>
              <a:t>具体来说，观察者距离物体</a:t>
            </a:r>
            <a:r>
              <a:rPr kumimoji="1" lang="zh-CN" altLang="en-US" sz="2400" dirty="0">
                <a:solidFill>
                  <a:srgbClr val="FF0000"/>
                </a:solidFill>
              </a:rPr>
              <a:t>远</a:t>
            </a:r>
            <a:r>
              <a:rPr kumimoji="1" lang="zh-CN" altLang="en-US" sz="2400" dirty="0"/>
              <a:t>，看到物体可能只有大概的</a:t>
            </a:r>
            <a:r>
              <a:rPr kumimoji="1" lang="zh-CN" altLang="en-US" sz="2400" dirty="0">
                <a:solidFill>
                  <a:srgbClr val="FF0000"/>
                </a:solidFill>
              </a:rPr>
              <a:t>轮廓</a:t>
            </a:r>
            <a:r>
              <a:rPr kumimoji="1" lang="zh-CN" altLang="en-US" sz="2400" dirty="0"/>
              <a:t>；观察者距离物体</a:t>
            </a:r>
            <a:r>
              <a:rPr kumimoji="1" lang="zh-CN" altLang="en-US" sz="2400" dirty="0">
                <a:solidFill>
                  <a:srgbClr val="FF0000"/>
                </a:solidFill>
              </a:rPr>
              <a:t>近</a:t>
            </a:r>
            <a:r>
              <a:rPr kumimoji="1" lang="zh-CN" altLang="en-US" sz="2400" dirty="0"/>
              <a:t>，更可能看到物体的</a:t>
            </a:r>
            <a:r>
              <a:rPr kumimoji="1" lang="zh-CN" altLang="en-US" sz="2400" dirty="0">
                <a:solidFill>
                  <a:srgbClr val="FF0000"/>
                </a:solidFill>
              </a:rPr>
              <a:t>细节</a:t>
            </a:r>
            <a:r>
              <a:rPr kumimoji="1" lang="zh-CN" altLang="en-US" sz="2400" dirty="0"/>
              <a:t>，比如纹理，表面的粗糙等等。</a:t>
            </a:r>
            <a:endParaRPr kumimoji="1" lang="zh-CN" altLang="en-US" sz="2800" dirty="0"/>
          </a:p>
        </p:txBody>
      </p:sp>
      <p:pic>
        <p:nvPicPr>
          <p:cNvPr id="5" name="Picture 17" descr="forest_lake_park01">
            <a:extLst>
              <a:ext uri="{FF2B5EF4-FFF2-40B4-BE49-F238E27FC236}">
                <a16:creationId xmlns:a16="http://schemas.microsoft.com/office/drawing/2014/main" id="{99E31A84-EAA1-6D41-AEF9-B64A07FC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8556" y="4220368"/>
            <a:ext cx="3341688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Seattle-Capitol-Hill-Conifer-Tree-Trunk-3352">
            <a:extLst>
              <a:ext uri="{FF2B5EF4-FFF2-40B4-BE49-F238E27FC236}">
                <a16:creationId xmlns:a16="http://schemas.microsoft.com/office/drawing/2014/main" id="{B7144249-CA43-1346-AE68-B3418CB19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886479"/>
            <a:ext cx="2229051" cy="297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472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3"/>
          <p:cNvSpPr>
            <a:spLocks noChangeArrowheads="1"/>
          </p:cNvSpPr>
          <p:nvPr/>
        </p:nvSpPr>
        <p:spPr bwMode="auto">
          <a:xfrm>
            <a:off x="457200" y="2438400"/>
            <a:ext cx="7848600" cy="363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600" dirty="0"/>
          </a:p>
          <a:p>
            <a:pPr>
              <a:spcBef>
                <a:spcPct val="50000"/>
              </a:spcBef>
            </a:pPr>
            <a:endParaRPr lang="en-US" sz="1600" dirty="0"/>
          </a:p>
          <a:p>
            <a:pPr>
              <a:spcBef>
                <a:spcPct val="50000"/>
              </a:spcBef>
            </a:pPr>
            <a:r>
              <a:rPr lang="en-US" sz="1600" dirty="0"/>
              <a:t>     1     4     6     4     1     0     0     0     0     0     0     0     0     0     0     0     0     0     0     0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     0     0     1     4     6     4     1     0     0     0     0     0     0     0     0     0     0     0     0     0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     0     0     0     0     1     4     6     4     1     0     0     0     0     0     0     0     0     0     0     0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     0     0     0     0     0     0     1     4     6     4     1     0     0     0     0     0     0     0     0     0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     0     0     0     0     0     0     0     0     1     4     6     4     1     0     0     0     0     0     0     0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     0     0     0     0     0     0     0     0     0     0     1     4     6     4     1     0     0     0     0     0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     0     0     0     0     0     0     0     0     0     0     0     0     1     4     6     4     1     0     0     0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     0     0     0     0     0     0     0     0     0     0     0     0     0     0     1     4     6     4     1     0</a:t>
            </a:r>
          </a:p>
        </p:txBody>
      </p:sp>
      <p:graphicFrame>
        <p:nvGraphicFramePr>
          <p:cNvPr id="860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026946"/>
              </p:ext>
            </p:extLst>
          </p:nvPr>
        </p:nvGraphicFramePr>
        <p:xfrm>
          <a:off x="3702050" y="2022475"/>
          <a:ext cx="13589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" name="Equation" r:id="rId4" imgW="583920" imgH="215640" progId="Equation.3">
                  <p:embed/>
                </p:oleObj>
              </mc:Choice>
              <mc:Fallback>
                <p:oleObj name="Equation" r:id="rId4" imgW="583920" imgH="215640" progId="Equation.3">
                  <p:embed/>
                  <p:pic>
                    <p:nvPicPr>
                      <p:cNvPr id="860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050" y="2022475"/>
                        <a:ext cx="135890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9" name="Object 3"/>
          <p:cNvGraphicFramePr>
            <a:graphicFrameLocks noChangeAspect="1"/>
          </p:cNvGraphicFramePr>
          <p:nvPr/>
        </p:nvGraphicFramePr>
        <p:xfrm>
          <a:off x="304800" y="2470150"/>
          <a:ext cx="7381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" name="Equation" r:id="rId6" imgW="317160" imgH="215640" progId="Equation.3">
                  <p:embed/>
                </p:oleObj>
              </mc:Choice>
              <mc:Fallback>
                <p:oleObj name="Equation" r:id="rId6" imgW="317160" imgH="215640" progId="Equation.3">
                  <p:embed/>
                  <p:pic>
                    <p:nvPicPr>
                      <p:cNvPr id="860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470150"/>
                        <a:ext cx="738188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2" name="Text Box 7"/>
          <p:cNvSpPr txBox="1">
            <a:spLocks noChangeArrowheads="1"/>
          </p:cNvSpPr>
          <p:nvPr/>
        </p:nvSpPr>
        <p:spPr bwMode="auto">
          <a:xfrm>
            <a:off x="3581400" y="6491288"/>
            <a:ext cx="3767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zh-CN" altLang="en-US" dirty="0"/>
              <a:t>为了显示，忽略了归一化因子</a:t>
            </a:r>
            <a:r>
              <a:rPr lang="en-US" dirty="0"/>
              <a:t>1/16)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94E03D-0AEA-B541-8F5C-988316E9D0F4}"/>
              </a:ext>
            </a:extLst>
          </p:cNvPr>
          <p:cNvSpPr/>
          <p:nvPr/>
        </p:nvSpPr>
        <p:spPr>
          <a:xfrm>
            <a:off x="304800" y="16158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卷积和下采样的矩阵表示</a:t>
            </a:r>
            <a:r>
              <a:rPr lang="en-US" altLang="zh-CN" dirty="0"/>
              <a:t>(</a:t>
            </a:r>
            <a:r>
              <a:rPr lang="zh-CN" altLang="en-US" dirty="0"/>
              <a:t>一维情况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8EA5C03-5693-234A-8CB5-D3E5C55843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/>
              <a:t>4.3.</a:t>
            </a:r>
            <a:r>
              <a:rPr lang="zh-CN" altLang="en-US" dirty="0"/>
              <a:t>高斯金字塔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93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</a:t>
            </a:r>
            <a:r>
              <a:rPr lang="zh-CN" altLang="en-US" dirty="0"/>
              <a:t>高斯金字塔</a:t>
            </a:r>
            <a:endParaRPr lang="en-US" dirty="0"/>
          </a:p>
        </p:txBody>
      </p:sp>
      <p:sp>
        <p:nvSpPr>
          <p:cNvPr id="88069" name="Rectangle 3"/>
          <p:cNvSpPr>
            <a:spLocks noChangeArrowheads="1"/>
          </p:cNvSpPr>
          <p:nvPr/>
        </p:nvSpPr>
        <p:spPr bwMode="auto">
          <a:xfrm>
            <a:off x="2286000" y="1831975"/>
            <a:ext cx="4572000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 dirty="0"/>
          </a:p>
          <a:p>
            <a:pPr>
              <a:spcBef>
                <a:spcPct val="50000"/>
              </a:spcBef>
            </a:pPr>
            <a:endParaRPr lang="en-US" sz="2400" dirty="0"/>
          </a:p>
          <a:p>
            <a:pPr>
              <a:spcBef>
                <a:spcPct val="50000"/>
              </a:spcBef>
            </a:pPr>
            <a:r>
              <a:rPr lang="en-US" sz="2400" dirty="0"/>
              <a:t>     1     4     6     4     1     0     0     0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     0     0     1     4     6     4     1     0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     0     0     0     0     1     4     6     4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     0     0     0     0     0     0     1     4</a:t>
            </a:r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3552825" y="1204913"/>
          <a:ext cx="141763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" name="Equation" r:id="rId4" imgW="609480" imgH="228600" progId="Equation.3">
                  <p:embed/>
                </p:oleObj>
              </mc:Choice>
              <mc:Fallback>
                <p:oleObj name="Equation" r:id="rId4" imgW="609480" imgH="228600" progId="Equation.3">
                  <p:embed/>
                  <p:pic>
                    <p:nvPicPr>
                      <p:cNvPr id="88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1204913"/>
                        <a:ext cx="1417638" cy="531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2219325" y="2317750"/>
          <a:ext cx="7683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" name="Equation" r:id="rId6" imgW="330120" imgH="215640" progId="Equation.3">
                  <p:embed/>
                </p:oleObj>
              </mc:Choice>
              <mc:Fallback>
                <p:oleObj name="Equation" r:id="rId6" imgW="330120" imgH="215640" progId="Equation.3">
                  <p:embed/>
                  <p:pic>
                    <p:nvPicPr>
                      <p:cNvPr id="880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2317750"/>
                        <a:ext cx="7683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B67EEB26-F4C0-174D-82D5-AB87EFB9EFEF}"/>
              </a:ext>
            </a:extLst>
          </p:cNvPr>
          <p:cNvSpPr/>
          <p:nvPr/>
        </p:nvSpPr>
        <p:spPr>
          <a:xfrm>
            <a:off x="669297" y="126031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第二层</a:t>
            </a:r>
          </a:p>
        </p:txBody>
      </p:sp>
    </p:spTree>
    <p:extLst>
      <p:ext uri="{BB962C8B-B14F-4D97-AF65-F5344CB8AC3E}">
        <p14:creationId xmlns:p14="http://schemas.microsoft.com/office/powerpoint/2010/main" val="1104945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4.3.</a:t>
            </a:r>
            <a:r>
              <a:rPr lang="zh-CN" altLang="en-US" dirty="0"/>
              <a:t>高斯金字塔</a:t>
            </a:r>
            <a:endParaRPr lang="en-US" dirty="0"/>
          </a:p>
        </p:txBody>
      </p:sp>
      <p:sp>
        <p:nvSpPr>
          <p:cNvPr id="90117" name="Rectangle 3"/>
          <p:cNvSpPr>
            <a:spLocks noChangeArrowheads="1"/>
          </p:cNvSpPr>
          <p:nvPr/>
        </p:nvSpPr>
        <p:spPr bwMode="auto">
          <a:xfrm>
            <a:off x="304800" y="2430463"/>
            <a:ext cx="8686800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600" dirty="0"/>
          </a:p>
          <a:p>
            <a:pPr>
              <a:spcBef>
                <a:spcPct val="50000"/>
              </a:spcBef>
            </a:pPr>
            <a:endParaRPr lang="en-US" sz="1600" dirty="0"/>
          </a:p>
          <a:p>
            <a:pPr>
              <a:spcBef>
                <a:spcPct val="50000"/>
              </a:spcBef>
            </a:pPr>
            <a:endParaRPr lang="en-US" sz="1600" dirty="0"/>
          </a:p>
          <a:p>
            <a:pPr>
              <a:spcBef>
                <a:spcPct val="50000"/>
              </a:spcBef>
            </a:pPr>
            <a:r>
              <a:rPr lang="en-US" sz="1600" dirty="0"/>
              <a:t>     1     4    10    20    31    40    44    40    31    20    10     4     1     0     0     0     0     0     0     0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     0     0     0     0     1     4    10    20    31    40    44    40    31    20    10     4     1     0     0     0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     0     0     0     0     0     0     0     0     1     4    10    20    31    40    44    40    30    16     4     0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     0     0     0     0     0     0     0     0     0     0     0     0     1     4    10    20    25    16     4     0</a:t>
            </a:r>
          </a:p>
        </p:txBody>
      </p:sp>
      <p:graphicFrame>
        <p:nvGraphicFramePr>
          <p:cNvPr id="90114" name="Object 2"/>
          <p:cNvGraphicFramePr>
            <a:graphicFrameLocks noChangeAspect="1"/>
          </p:cNvGraphicFramePr>
          <p:nvPr/>
        </p:nvGraphicFramePr>
        <p:xfrm>
          <a:off x="381000" y="2743200"/>
          <a:ext cx="10922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" name="Equation" r:id="rId4" imgW="469800" imgH="215640" progId="Equation.3">
                  <p:embed/>
                </p:oleObj>
              </mc:Choice>
              <mc:Fallback>
                <p:oleObj name="Equation" r:id="rId4" imgW="469800" imgH="215640" progId="Equation.3">
                  <p:embed/>
                  <p:pic>
                    <p:nvPicPr>
                      <p:cNvPr id="901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743200"/>
                        <a:ext cx="109220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5" name="Object 3"/>
          <p:cNvGraphicFramePr>
            <a:graphicFrameLocks noChangeAspect="1"/>
          </p:cNvGraphicFramePr>
          <p:nvPr/>
        </p:nvGraphicFramePr>
        <p:xfrm>
          <a:off x="2976563" y="1906588"/>
          <a:ext cx="17129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" name="Equation" r:id="rId6" imgW="736560" imgH="228600" progId="Equation.3">
                  <p:embed/>
                </p:oleObj>
              </mc:Choice>
              <mc:Fallback>
                <p:oleObj name="Equation" r:id="rId6" imgW="736560" imgH="228600" progId="Equation.3">
                  <p:embed/>
                  <p:pic>
                    <p:nvPicPr>
                      <p:cNvPr id="901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1906588"/>
                        <a:ext cx="1712912" cy="531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276AE580-7522-EC4F-B94A-3CB0AC830440}"/>
              </a:ext>
            </a:extLst>
          </p:cNvPr>
          <p:cNvSpPr/>
          <p:nvPr/>
        </p:nvSpPr>
        <p:spPr>
          <a:xfrm>
            <a:off x="304800" y="137005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两层金字塔的混合效果</a:t>
            </a:r>
          </a:p>
        </p:txBody>
      </p:sp>
    </p:spTree>
    <p:extLst>
      <p:ext uri="{BB962C8B-B14F-4D97-AF65-F5344CB8AC3E}">
        <p14:creationId xmlns:p14="http://schemas.microsoft.com/office/powerpoint/2010/main" val="2352329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921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800397"/>
              </p:ext>
            </p:extLst>
          </p:nvPr>
        </p:nvGraphicFramePr>
        <p:xfrm>
          <a:off x="76200" y="609600"/>
          <a:ext cx="4772025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5" name="Image" r:id="rId4" imgW="6361905" imgH="7809524" progId="">
                  <p:embed/>
                </p:oleObj>
              </mc:Choice>
              <mc:Fallback>
                <p:oleObj name="Image" r:id="rId4" imgW="6361905" imgH="7809524" progId="">
                  <p:embed/>
                  <p:pic>
                    <p:nvPicPr>
                      <p:cNvPr id="921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609600"/>
                        <a:ext cx="4772025" cy="585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6" name="Rectangle 4"/>
          <p:cNvSpPr>
            <a:spLocks noChangeArrowheads="1"/>
          </p:cNvSpPr>
          <p:nvPr/>
        </p:nvSpPr>
        <p:spPr bwMode="auto">
          <a:xfrm>
            <a:off x="0" y="6546850"/>
            <a:ext cx="48021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hlinkClick r:id="rId6"/>
              </a:rPr>
              <a:t>http://www-bcs.mit.edu/people/adelson/pub_pdfs/pyramid83.pdf</a:t>
            </a:r>
            <a:endParaRPr lang="en-US" sz="1400"/>
          </a:p>
        </p:txBody>
      </p:sp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4940300" y="6553200"/>
          <a:ext cx="397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6" name="Image" r:id="rId7" imgW="3974603" imgH="228249" progId="">
                  <p:embed/>
                </p:oleObj>
              </mc:Choice>
              <mc:Fallback>
                <p:oleObj name="Image" r:id="rId7" imgW="3974603" imgH="228249" progId="">
                  <p:embed/>
                  <p:pic>
                    <p:nvPicPr>
                      <p:cNvPr id="921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300" y="6553200"/>
                        <a:ext cx="39751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4186238" y="1930400"/>
          <a:ext cx="4957762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Image" r:id="rId9" imgW="8546032" imgH="2844444" progId="">
                  <p:embed/>
                </p:oleObj>
              </mc:Choice>
              <mc:Fallback>
                <p:oleObj name="Image" r:id="rId9" imgW="8546032" imgH="2844444" progId="">
                  <p:embed/>
                  <p:pic>
                    <p:nvPicPr>
                      <p:cNvPr id="921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238" y="1930400"/>
                        <a:ext cx="4957762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475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4.1.</a:t>
            </a:r>
            <a:r>
              <a:rPr lang="zh-CN" altLang="en-US" dirty="0"/>
              <a:t>尺度与尺度空间</a:t>
            </a:r>
            <a:endParaRPr lang="en-US" altLang="zh-CN" dirty="0"/>
          </a:p>
          <a:p>
            <a:r>
              <a:rPr lang="en-US" altLang="zh-CN" dirty="0"/>
              <a:t>4.2.</a:t>
            </a:r>
            <a:r>
              <a:rPr lang="zh-CN" altLang="en-US" dirty="0"/>
              <a:t>图像采样</a:t>
            </a:r>
            <a:endParaRPr lang="en-US" altLang="zh-CN" dirty="0"/>
          </a:p>
          <a:p>
            <a:r>
              <a:rPr lang="en-US" altLang="zh-CN" dirty="0"/>
              <a:t>4.3.</a:t>
            </a:r>
            <a:r>
              <a:rPr lang="zh-CN" altLang="en-US" dirty="0"/>
              <a:t>高斯金字塔</a:t>
            </a:r>
            <a:endParaRPr lang="en-US" dirty="0"/>
          </a:p>
          <a:p>
            <a:r>
              <a:rPr lang="en-US" altLang="zh-CN" dirty="0">
                <a:solidFill>
                  <a:srgbClr val="00B050"/>
                </a:solidFill>
              </a:rPr>
              <a:t>4.4.</a:t>
            </a:r>
            <a:r>
              <a:rPr lang="zh-CN" altLang="en-US" dirty="0">
                <a:solidFill>
                  <a:srgbClr val="00B050"/>
                </a:solidFill>
              </a:rPr>
              <a:t>拉普拉斯金字塔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31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6A71D-A9F8-6C4C-93B1-DC567288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</a:t>
            </a:r>
            <a:r>
              <a:rPr lang="zh-CN" altLang="en-US" dirty="0"/>
              <a:t>拉普拉斯金字塔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0D1E7-494F-9443-9532-75D7DEBA9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高斯金字塔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低通滤波，边缘等高频成分丢失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如何保留？</a:t>
            </a:r>
          </a:p>
        </p:txBody>
      </p:sp>
    </p:spTree>
    <p:extLst>
      <p:ext uri="{BB962C8B-B14F-4D97-AF65-F5344CB8AC3E}">
        <p14:creationId xmlns:p14="http://schemas.microsoft.com/office/powerpoint/2010/main" val="318165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41E7B-41AA-5E49-9226-C68C75D3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</a:t>
            </a:r>
            <a:r>
              <a:rPr lang="zh-CN" altLang="en-US" dirty="0"/>
              <a:t>拉普拉斯金字塔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52572A-2BD6-7847-B7C5-3582721D5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计算流程</a:t>
            </a:r>
            <a:endParaRPr lang="en-US" altLang="zh-CN" dirty="0"/>
          </a:p>
          <a:p>
            <a:pPr marL="596900" lvl="1" indent="0">
              <a:lnSpc>
                <a:spcPct val="90000"/>
              </a:lnSpc>
              <a:buNone/>
            </a:pPr>
            <a:r>
              <a:rPr lang="en-US" altLang="zh-CN" dirty="0"/>
              <a:t>—</a:t>
            </a:r>
            <a:r>
              <a:rPr lang="zh-CN" altLang="en-US" dirty="0"/>
              <a:t>高斯金字塔某一层上采样和上一层的差值</a:t>
            </a:r>
            <a:endParaRPr lang="en-US" altLang="zh-CN" dirty="0"/>
          </a:p>
          <a:p>
            <a:pPr marL="596900" lvl="1" indent="0">
              <a:lnSpc>
                <a:spcPct val="90000"/>
              </a:lnSpc>
              <a:buNone/>
            </a:pPr>
            <a:r>
              <a:rPr lang="en-US" altLang="zh-CN" dirty="0"/>
              <a:t>—</a:t>
            </a:r>
            <a:r>
              <a:rPr lang="zh-CN" altLang="en-US" dirty="0"/>
              <a:t>带通滤波</a:t>
            </a:r>
            <a:endParaRPr lang="en-US" altLang="zh-CN" dirty="0"/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FC43B872-B763-0C47-8213-CD625ECE3E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19400" y="2877000"/>
            <a:ext cx="2433735" cy="3600000"/>
            <a:chOff x="624" y="894"/>
            <a:chExt cx="1878" cy="2778"/>
          </a:xfrm>
        </p:grpSpPr>
        <p:pic>
          <p:nvPicPr>
            <p:cNvPr id="5" name="Picture 10" descr="tmp">
              <a:extLst>
                <a:ext uri="{FF2B5EF4-FFF2-40B4-BE49-F238E27FC236}">
                  <a16:creationId xmlns:a16="http://schemas.microsoft.com/office/drawing/2014/main" id="{BCE22992-4788-2A49-B4FD-CB2589269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4" y="894"/>
              <a:ext cx="816" cy="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1" descr="tmp">
              <a:extLst>
                <a:ext uri="{FF2B5EF4-FFF2-40B4-BE49-F238E27FC236}">
                  <a16:creationId xmlns:a16="http://schemas.microsoft.com/office/drawing/2014/main" id="{091F9CC0-84BB-B24A-B6D4-F7241C0CC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72" y="912"/>
              <a:ext cx="432" cy="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2" descr="tmp">
              <a:extLst>
                <a:ext uri="{FF2B5EF4-FFF2-40B4-BE49-F238E27FC236}">
                  <a16:creationId xmlns:a16="http://schemas.microsoft.com/office/drawing/2014/main" id="{E842CE53-540E-8B4D-BD45-7084A33BA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80" y="1872"/>
              <a:ext cx="822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3" descr="tmp">
              <a:extLst>
                <a:ext uri="{FF2B5EF4-FFF2-40B4-BE49-F238E27FC236}">
                  <a16:creationId xmlns:a16="http://schemas.microsoft.com/office/drawing/2014/main" id="{AEC00E33-E2FA-7140-9717-4E1CC0EFD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0" y="2880"/>
              <a:ext cx="822" cy="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15">
              <a:extLst>
                <a:ext uri="{FF2B5EF4-FFF2-40B4-BE49-F238E27FC236}">
                  <a16:creationId xmlns:a16="http://schemas.microsoft.com/office/drawing/2014/main" id="{7F604191-FFBC-C94B-BB14-DC9D21ED5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112"/>
              <a:ext cx="28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5400">
                <a:latin typeface="Arial" charset="0"/>
              </a:endParaRPr>
            </a:p>
          </p:txBody>
        </p:sp>
        <p:sp>
          <p:nvSpPr>
            <p:cNvPr id="10" name="Line 16">
              <a:extLst>
                <a:ext uri="{FF2B5EF4-FFF2-40B4-BE49-F238E27FC236}">
                  <a16:creationId xmlns:a16="http://schemas.microsoft.com/office/drawing/2014/main" id="{93B1DDB3-1110-2B4E-85D1-CBB0AD54B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68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7">
              <a:extLst>
                <a:ext uri="{FF2B5EF4-FFF2-40B4-BE49-F238E27FC236}">
                  <a16:creationId xmlns:a16="http://schemas.microsoft.com/office/drawing/2014/main" id="{70C83C7F-F548-8B4C-8BF4-78F184320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34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3FE25C00-692C-4E4A-A9DF-B5045DD3FA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656" y="936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9">
              <a:extLst>
                <a:ext uri="{FF2B5EF4-FFF2-40B4-BE49-F238E27FC236}">
                  <a16:creationId xmlns:a16="http://schemas.microsoft.com/office/drawing/2014/main" id="{BBF3D6A4-A1AC-8D4F-8827-07AA29EEACA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1464" y="204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0">
              <a:extLst>
                <a:ext uri="{FF2B5EF4-FFF2-40B4-BE49-F238E27FC236}">
                  <a16:creationId xmlns:a16="http://schemas.microsoft.com/office/drawing/2014/main" id="{CCBA045C-13D5-A94F-B55A-8134B1C1CB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40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5" name="Straight Connector 48">
            <a:extLst>
              <a:ext uri="{FF2B5EF4-FFF2-40B4-BE49-F238E27FC236}">
                <a16:creationId xmlns:a16="http://schemas.microsoft.com/office/drawing/2014/main" id="{3C7746AF-724D-684C-BDF6-54723052AB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76600" y="4620075"/>
            <a:ext cx="152400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graphicFrame>
        <p:nvGraphicFramePr>
          <p:cNvPr id="16" name="Object 2">
            <a:extLst>
              <a:ext uri="{FF2B5EF4-FFF2-40B4-BE49-F238E27FC236}">
                <a16:creationId xmlns:a16="http://schemas.microsoft.com/office/drawing/2014/main" id="{02B931FB-637D-4445-8ADC-5D6654246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772802"/>
              </p:ext>
            </p:extLst>
          </p:nvPr>
        </p:nvGraphicFramePr>
        <p:xfrm>
          <a:off x="2327435" y="3019875"/>
          <a:ext cx="3556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7" name="Equation" r:id="rId7" imgW="152280" imgH="215640" progId="Equation.3">
                  <p:embed/>
                </p:oleObj>
              </mc:Choice>
              <mc:Fallback>
                <p:oleObj name="Equation" r:id="rId7" imgW="152280" imgH="215640" progId="Equation.3">
                  <p:embed/>
                  <p:pic>
                    <p:nvPicPr>
                      <p:cNvPr id="154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435" y="3019875"/>
                        <a:ext cx="35560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171C524A-CFA7-8B4C-A1A8-AB71BBDE6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218457"/>
              </p:ext>
            </p:extLst>
          </p:nvPr>
        </p:nvGraphicFramePr>
        <p:xfrm>
          <a:off x="5115298" y="2898336"/>
          <a:ext cx="6794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8" name="Equation" r:id="rId9" imgW="291960" imgH="215640" progId="Equation.3">
                  <p:embed/>
                </p:oleObj>
              </mc:Choice>
              <mc:Fallback>
                <p:oleObj name="Equation" r:id="rId9" imgW="291960" imgH="215640" progId="Equation.3">
                  <p:embed/>
                  <p:pic>
                    <p:nvPicPr>
                      <p:cNvPr id="154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5298" y="2898336"/>
                        <a:ext cx="6794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>
            <a:extLst>
              <a:ext uri="{FF2B5EF4-FFF2-40B4-BE49-F238E27FC236}">
                <a16:creationId xmlns:a16="http://schemas.microsoft.com/office/drawing/2014/main" id="{84D3E085-0555-194A-B393-F042B0E2F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866402"/>
              </p:ext>
            </p:extLst>
          </p:nvPr>
        </p:nvGraphicFramePr>
        <p:xfrm>
          <a:off x="5307385" y="4391185"/>
          <a:ext cx="9747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9" name="Equation" r:id="rId11" imgW="419040" imgH="215640" progId="Equation.3">
                  <p:embed/>
                </p:oleObj>
              </mc:Choice>
              <mc:Fallback>
                <p:oleObj name="Equation" r:id="rId11" imgW="419040" imgH="215640" progId="Equation.3">
                  <p:embed/>
                  <p:pic>
                    <p:nvPicPr>
                      <p:cNvPr id="154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385" y="4391185"/>
                        <a:ext cx="9747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>
            <a:extLst>
              <a:ext uri="{FF2B5EF4-FFF2-40B4-BE49-F238E27FC236}">
                <a16:creationId xmlns:a16="http://schemas.microsoft.com/office/drawing/2014/main" id="{4C6D5091-4E5B-7E49-A87C-89488D032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155866"/>
              </p:ext>
            </p:extLst>
          </p:nvPr>
        </p:nvGraphicFramePr>
        <p:xfrm>
          <a:off x="1092789" y="5686263"/>
          <a:ext cx="17129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20" name="Equation" r:id="rId13" imgW="736560" imgH="215640" progId="Equation.3">
                  <p:embed/>
                </p:oleObj>
              </mc:Choice>
              <mc:Fallback>
                <p:oleObj name="Equation" r:id="rId13" imgW="736560" imgH="215640" progId="Equation.3">
                  <p:embed/>
                  <p:pic>
                    <p:nvPicPr>
                      <p:cNvPr id="154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789" y="5686263"/>
                        <a:ext cx="1712912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92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</a:t>
            </a:r>
            <a:r>
              <a:rPr lang="zh-CN" altLang="en-US" dirty="0"/>
              <a:t>拉普拉斯金字塔</a:t>
            </a:r>
            <a:r>
              <a:rPr lang="en-US" altLang="zh-CN" dirty="0"/>
              <a:t>—</a:t>
            </a:r>
            <a:r>
              <a:rPr lang="zh-CN" altLang="en-US" dirty="0"/>
              <a:t>算法</a:t>
            </a:r>
            <a:endParaRPr lang="en-US" dirty="0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62000" y="1981200"/>
            <a:ext cx="2981325" cy="4410075"/>
            <a:chOff x="624" y="894"/>
            <a:chExt cx="1878" cy="2778"/>
          </a:xfrm>
        </p:grpSpPr>
        <p:pic>
          <p:nvPicPr>
            <p:cNvPr id="102439" name="Picture 10" descr="t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4" y="894"/>
              <a:ext cx="816" cy="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40" name="Picture 11" descr="t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72" y="912"/>
              <a:ext cx="432" cy="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41" name="Picture 12" descr="t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80" y="1872"/>
              <a:ext cx="822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42" name="Picture 13" descr="tm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0" y="2880"/>
              <a:ext cx="822" cy="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43" name="Oval 15"/>
            <p:cNvSpPr>
              <a:spLocks noChangeArrowheads="1"/>
            </p:cNvSpPr>
            <p:nvPr/>
          </p:nvSpPr>
          <p:spPr bwMode="auto">
            <a:xfrm>
              <a:off x="912" y="2112"/>
              <a:ext cx="28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5400">
                <a:latin typeface="Arial" charset="0"/>
              </a:endParaRPr>
            </a:p>
          </p:txBody>
        </p:sp>
        <p:sp>
          <p:nvSpPr>
            <p:cNvPr id="102444" name="Line 16"/>
            <p:cNvSpPr>
              <a:spLocks noChangeShapeType="1"/>
            </p:cNvSpPr>
            <p:nvPr/>
          </p:nvSpPr>
          <p:spPr bwMode="auto">
            <a:xfrm>
              <a:off x="1056" y="168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45" name="Line 17"/>
            <p:cNvSpPr>
              <a:spLocks noChangeShapeType="1"/>
            </p:cNvSpPr>
            <p:nvPr/>
          </p:nvSpPr>
          <p:spPr bwMode="auto">
            <a:xfrm>
              <a:off x="2064" y="134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46" name="Line 18"/>
            <p:cNvSpPr>
              <a:spLocks noChangeShapeType="1"/>
            </p:cNvSpPr>
            <p:nvPr/>
          </p:nvSpPr>
          <p:spPr bwMode="auto">
            <a:xfrm rot="-5400000">
              <a:off x="1656" y="936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47" name="Line 19"/>
            <p:cNvSpPr>
              <a:spLocks noChangeShapeType="1"/>
            </p:cNvSpPr>
            <p:nvPr/>
          </p:nvSpPr>
          <p:spPr bwMode="auto">
            <a:xfrm rot="5400000" flipH="1">
              <a:off x="1464" y="204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48" name="Line 20"/>
            <p:cNvSpPr>
              <a:spLocks noChangeShapeType="1"/>
            </p:cNvSpPr>
            <p:nvPr/>
          </p:nvSpPr>
          <p:spPr bwMode="auto">
            <a:xfrm>
              <a:off x="1056" y="240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413" name="Picture 23" descr="t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057400"/>
            <a:ext cx="62706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14" name="Picture 24" descr="t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54650" y="2071688"/>
            <a:ext cx="331788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15" name="Picture 25" descr="t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07013" y="2808288"/>
            <a:ext cx="6318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16" name="Picture 26" descr="t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68825" y="3582988"/>
            <a:ext cx="631825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17" name="Oval 27"/>
          <p:cNvSpPr>
            <a:spLocks noChangeArrowheads="1"/>
          </p:cNvSpPr>
          <p:nvPr/>
        </p:nvSpPr>
        <p:spPr bwMode="auto">
          <a:xfrm>
            <a:off x="4716463" y="2971800"/>
            <a:ext cx="222250" cy="2206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5400">
              <a:latin typeface="Arial" charset="0"/>
            </a:endParaRPr>
          </a:p>
        </p:txBody>
      </p:sp>
      <p:sp>
        <p:nvSpPr>
          <p:cNvPr id="102418" name="Line 28"/>
          <p:cNvSpPr>
            <a:spLocks noChangeShapeType="1"/>
          </p:cNvSpPr>
          <p:nvPr/>
        </p:nvSpPr>
        <p:spPr bwMode="auto">
          <a:xfrm>
            <a:off x="4827588" y="2660650"/>
            <a:ext cx="0" cy="3317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2419" name="Line 29"/>
          <p:cNvSpPr>
            <a:spLocks noChangeShapeType="1"/>
          </p:cNvSpPr>
          <p:nvPr/>
        </p:nvSpPr>
        <p:spPr bwMode="auto">
          <a:xfrm>
            <a:off x="5602288" y="2403475"/>
            <a:ext cx="0" cy="4048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2420" name="Line 30"/>
          <p:cNvSpPr>
            <a:spLocks noChangeShapeType="1"/>
          </p:cNvSpPr>
          <p:nvPr/>
        </p:nvSpPr>
        <p:spPr bwMode="auto">
          <a:xfrm rot="-5400000">
            <a:off x="5288757" y="2089944"/>
            <a:ext cx="0" cy="331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2421" name="Line 31"/>
          <p:cNvSpPr>
            <a:spLocks noChangeShapeType="1"/>
          </p:cNvSpPr>
          <p:nvPr/>
        </p:nvSpPr>
        <p:spPr bwMode="auto">
          <a:xfrm rot="5400000" flipH="1">
            <a:off x="5141119" y="2937669"/>
            <a:ext cx="0" cy="3317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2422" name="Line 32"/>
          <p:cNvSpPr>
            <a:spLocks noChangeShapeType="1"/>
          </p:cNvSpPr>
          <p:nvPr/>
        </p:nvSpPr>
        <p:spPr bwMode="auto">
          <a:xfrm>
            <a:off x="4827588" y="3214688"/>
            <a:ext cx="0" cy="331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93" name="Line 33"/>
          <p:cNvSpPr>
            <a:spLocks noChangeShapeType="1"/>
          </p:cNvSpPr>
          <p:nvPr/>
        </p:nvSpPr>
        <p:spPr bwMode="auto">
          <a:xfrm>
            <a:off x="3505200" y="2286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6873875" y="2133600"/>
            <a:ext cx="669925" cy="990600"/>
            <a:chOff x="624" y="894"/>
            <a:chExt cx="1878" cy="2778"/>
          </a:xfrm>
        </p:grpSpPr>
        <p:pic>
          <p:nvPicPr>
            <p:cNvPr id="102429" name="Picture 35" descr="tmp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4" y="894"/>
              <a:ext cx="816" cy="7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30" name="Picture 36" descr="tmp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72" y="912"/>
              <a:ext cx="432" cy="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31" name="Picture 37" descr="tmp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680" y="1872"/>
              <a:ext cx="822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32" name="Picture 38" descr="tm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0" y="2880"/>
              <a:ext cx="822" cy="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33" name="Oval 39"/>
            <p:cNvSpPr>
              <a:spLocks noChangeArrowheads="1"/>
            </p:cNvSpPr>
            <p:nvPr/>
          </p:nvSpPr>
          <p:spPr bwMode="auto">
            <a:xfrm>
              <a:off x="912" y="2112"/>
              <a:ext cx="28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5400">
                <a:latin typeface="Arial" charset="0"/>
              </a:endParaRPr>
            </a:p>
          </p:txBody>
        </p:sp>
        <p:sp>
          <p:nvSpPr>
            <p:cNvPr id="102434" name="Line 40"/>
            <p:cNvSpPr>
              <a:spLocks noChangeShapeType="1"/>
            </p:cNvSpPr>
            <p:nvPr/>
          </p:nvSpPr>
          <p:spPr bwMode="auto">
            <a:xfrm>
              <a:off x="1056" y="168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35" name="Line 41"/>
            <p:cNvSpPr>
              <a:spLocks noChangeShapeType="1"/>
            </p:cNvSpPr>
            <p:nvPr/>
          </p:nvSpPr>
          <p:spPr bwMode="auto">
            <a:xfrm>
              <a:off x="2064" y="134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36" name="Line 42"/>
            <p:cNvSpPr>
              <a:spLocks noChangeShapeType="1"/>
            </p:cNvSpPr>
            <p:nvPr/>
          </p:nvSpPr>
          <p:spPr bwMode="auto">
            <a:xfrm rot="-5400000">
              <a:off x="1656" y="936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37" name="Line 43"/>
            <p:cNvSpPr>
              <a:spLocks noChangeShapeType="1"/>
            </p:cNvSpPr>
            <p:nvPr/>
          </p:nvSpPr>
          <p:spPr bwMode="auto">
            <a:xfrm rot="5400000" flipH="1">
              <a:off x="1464" y="204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38" name="Line 44"/>
            <p:cNvSpPr>
              <a:spLocks noChangeShapeType="1"/>
            </p:cNvSpPr>
            <p:nvPr/>
          </p:nvSpPr>
          <p:spPr bwMode="auto">
            <a:xfrm>
              <a:off x="1056" y="240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05" name="Line 45"/>
          <p:cNvSpPr>
            <a:spLocks noChangeShapeType="1"/>
          </p:cNvSpPr>
          <p:nvPr/>
        </p:nvSpPr>
        <p:spPr bwMode="auto">
          <a:xfrm>
            <a:off x="58674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5406" name="Object 2"/>
          <p:cNvGraphicFramePr>
            <a:graphicFrameLocks noChangeAspect="1"/>
          </p:cNvGraphicFramePr>
          <p:nvPr/>
        </p:nvGraphicFramePr>
        <p:xfrm>
          <a:off x="1168400" y="1479550"/>
          <a:ext cx="3556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1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154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1479550"/>
                        <a:ext cx="35560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7" name="Object 3"/>
          <p:cNvGraphicFramePr>
            <a:graphicFrameLocks noChangeAspect="1"/>
          </p:cNvGraphicFramePr>
          <p:nvPr/>
        </p:nvGraphicFramePr>
        <p:xfrm>
          <a:off x="2743200" y="1479550"/>
          <a:ext cx="6794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2" name="Equation" r:id="rId14" imgW="291960" imgH="215640" progId="Equation.3">
                  <p:embed/>
                </p:oleObj>
              </mc:Choice>
              <mc:Fallback>
                <p:oleObj name="Equation" r:id="rId14" imgW="291960" imgH="215640" progId="Equation.3">
                  <p:embed/>
                  <p:pic>
                    <p:nvPicPr>
                      <p:cNvPr id="154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479550"/>
                        <a:ext cx="6794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8" name="Object 4"/>
          <p:cNvGraphicFramePr>
            <a:graphicFrameLocks noChangeAspect="1"/>
          </p:cNvGraphicFramePr>
          <p:nvPr/>
        </p:nvGraphicFramePr>
        <p:xfrm>
          <a:off x="2667000" y="4724400"/>
          <a:ext cx="9747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3" name="Equation" r:id="rId16" imgW="419040" imgH="215640" progId="Equation.3">
                  <p:embed/>
                </p:oleObj>
              </mc:Choice>
              <mc:Fallback>
                <p:oleObj name="Equation" r:id="rId16" imgW="419040" imgH="215640" progId="Equation.3">
                  <p:embed/>
                  <p:pic>
                    <p:nvPicPr>
                      <p:cNvPr id="154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724400"/>
                        <a:ext cx="9747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9" name="Object 5"/>
          <p:cNvGraphicFramePr>
            <a:graphicFrameLocks noChangeAspect="1"/>
          </p:cNvGraphicFramePr>
          <p:nvPr/>
        </p:nvGraphicFramePr>
        <p:xfrm>
          <a:off x="801688" y="6324600"/>
          <a:ext cx="17129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4" name="Equation" r:id="rId18" imgW="736560" imgH="215640" progId="Equation.3">
                  <p:embed/>
                </p:oleObj>
              </mc:Choice>
              <mc:Fallback>
                <p:oleObj name="Equation" r:id="rId18" imgW="736560" imgH="215640" progId="Equation.3">
                  <p:embed/>
                  <p:pic>
                    <p:nvPicPr>
                      <p:cNvPr id="154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6324600"/>
                        <a:ext cx="1712912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0" name="Object 6"/>
          <p:cNvGraphicFramePr>
            <a:graphicFrameLocks noChangeAspect="1"/>
          </p:cNvGraphicFramePr>
          <p:nvPr/>
        </p:nvGraphicFramePr>
        <p:xfrm>
          <a:off x="4248150" y="4146550"/>
          <a:ext cx="18319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5" name="Equation" r:id="rId20" imgW="787320" imgH="215640" progId="Equation.3">
                  <p:embed/>
                </p:oleObj>
              </mc:Choice>
              <mc:Fallback>
                <p:oleObj name="Equation" r:id="rId20" imgW="787320" imgH="215640" progId="Equation.3">
                  <p:embed/>
                  <p:pic>
                    <p:nvPicPr>
                      <p:cNvPr id="154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4146550"/>
                        <a:ext cx="183197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1" name="Object 7"/>
          <p:cNvGraphicFramePr>
            <a:graphicFrameLocks noChangeAspect="1"/>
          </p:cNvGraphicFramePr>
          <p:nvPr/>
        </p:nvGraphicFramePr>
        <p:xfrm>
          <a:off x="6488113" y="3033713"/>
          <a:ext cx="18034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6" name="Equation" r:id="rId22" imgW="774360" imgH="228600" progId="Equation.3">
                  <p:embed/>
                </p:oleObj>
              </mc:Choice>
              <mc:Fallback>
                <p:oleObj name="Equation" r:id="rId22" imgW="774360" imgH="228600" progId="Equation.3">
                  <p:embed/>
                  <p:pic>
                    <p:nvPicPr>
                      <p:cNvPr id="154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113" y="3033713"/>
                        <a:ext cx="1803400" cy="531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2" name="Object 8"/>
          <p:cNvGraphicFramePr>
            <a:graphicFrameLocks noChangeAspect="1"/>
          </p:cNvGraphicFramePr>
          <p:nvPr/>
        </p:nvGraphicFramePr>
        <p:xfrm>
          <a:off x="3435350" y="1479550"/>
          <a:ext cx="6794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7" name="Equation" r:id="rId24" imgW="291960" imgH="215640" progId="Equation.3">
                  <p:embed/>
                </p:oleObj>
              </mc:Choice>
              <mc:Fallback>
                <p:oleObj name="Equation" r:id="rId24" imgW="291960" imgH="215640" progId="Equation.3">
                  <p:embed/>
                  <p:pic>
                    <p:nvPicPr>
                      <p:cNvPr id="154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5350" y="1479550"/>
                        <a:ext cx="6794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3" name="Object 9"/>
          <p:cNvGraphicFramePr>
            <a:graphicFrameLocks noChangeAspect="1"/>
          </p:cNvGraphicFramePr>
          <p:nvPr/>
        </p:nvGraphicFramePr>
        <p:xfrm>
          <a:off x="4645025" y="1479550"/>
          <a:ext cx="3841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8" name="Equation" r:id="rId26" imgW="164880" imgH="215640" progId="Equation.3">
                  <p:embed/>
                </p:oleObj>
              </mc:Choice>
              <mc:Fallback>
                <p:oleObj name="Equation" r:id="rId26" imgW="164880" imgH="215640" progId="Equation.3">
                  <p:embed/>
                  <p:pic>
                    <p:nvPicPr>
                      <p:cNvPr id="1541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025" y="1479550"/>
                        <a:ext cx="38417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4" name="Object 10"/>
          <p:cNvGraphicFramePr>
            <a:graphicFrameLocks noChangeAspect="1"/>
          </p:cNvGraphicFramePr>
          <p:nvPr/>
        </p:nvGraphicFramePr>
        <p:xfrm>
          <a:off x="6858000" y="1509713"/>
          <a:ext cx="3841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9" name="Equation" r:id="rId28" imgW="164880" imgH="228600" progId="Equation.3">
                  <p:embed/>
                </p:oleObj>
              </mc:Choice>
              <mc:Fallback>
                <p:oleObj name="Equation" r:id="rId28" imgW="164880" imgH="228600" progId="Equation.3">
                  <p:embed/>
                  <p:pic>
                    <p:nvPicPr>
                      <p:cNvPr id="154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509713"/>
                        <a:ext cx="384175" cy="531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Straight Connector 48"/>
          <p:cNvCxnSpPr>
            <a:cxnSpLocks noChangeShapeType="1"/>
          </p:cNvCxnSpPr>
          <p:nvPr/>
        </p:nvCxnSpPr>
        <p:spPr bwMode="auto">
          <a:xfrm>
            <a:off x="1371600" y="4189413"/>
            <a:ext cx="152400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7" name="Straight Connector 56"/>
          <p:cNvCxnSpPr>
            <a:cxnSpLocks noChangeShapeType="1"/>
          </p:cNvCxnSpPr>
          <p:nvPr/>
        </p:nvCxnSpPr>
        <p:spPr bwMode="auto">
          <a:xfrm>
            <a:off x="4800600" y="3048000"/>
            <a:ext cx="152400" cy="15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0" name="Straight Connector 59"/>
          <p:cNvCxnSpPr>
            <a:cxnSpLocks noChangeShapeType="1"/>
          </p:cNvCxnSpPr>
          <p:nvPr/>
        </p:nvCxnSpPr>
        <p:spPr bwMode="auto">
          <a:xfrm>
            <a:off x="6997700" y="2590800"/>
            <a:ext cx="889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538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3" grpId="0" animBg="1"/>
      <p:bldP spid="1540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884238"/>
          </a:xfrm>
        </p:spPr>
        <p:txBody>
          <a:bodyPr>
            <a:normAutofit/>
          </a:bodyPr>
          <a:lstStyle/>
          <a:p>
            <a:r>
              <a:rPr lang="en-US" altLang="zh-CN" dirty="0"/>
              <a:t>4.4.</a:t>
            </a:r>
            <a:r>
              <a:rPr lang="zh-CN" altLang="en-US" dirty="0"/>
              <a:t>拉普拉斯金字塔</a:t>
            </a:r>
            <a:r>
              <a:rPr lang="en-US" altLang="zh-CN" dirty="0"/>
              <a:t>—</a:t>
            </a:r>
            <a:r>
              <a:rPr lang="zh-CN" altLang="en-US" dirty="0"/>
              <a:t>上采样</a:t>
            </a:r>
            <a:endParaRPr lang="en-US" dirty="0"/>
          </a:p>
        </p:txBody>
      </p:sp>
      <p:graphicFrame>
        <p:nvGraphicFramePr>
          <p:cNvPr id="104450" name="Object 2"/>
          <p:cNvGraphicFramePr>
            <a:graphicFrameLocks noChangeAspect="1"/>
          </p:cNvGraphicFramePr>
          <p:nvPr/>
        </p:nvGraphicFramePr>
        <p:xfrm>
          <a:off x="1676400" y="1143000"/>
          <a:ext cx="1766888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" name="Equation" r:id="rId4" imgW="596880" imgH="228600" progId="Equation.3">
                  <p:embed/>
                </p:oleObj>
              </mc:Choice>
              <mc:Fallback>
                <p:oleObj name="Equation" r:id="rId4" imgW="596880" imgH="228600" progId="Equation.3">
                  <p:embed/>
                  <p:pic>
                    <p:nvPicPr>
                      <p:cNvPr id="1044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143000"/>
                        <a:ext cx="1766888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1" name="Object 3"/>
          <p:cNvGraphicFramePr>
            <a:graphicFrameLocks noChangeAspect="1"/>
          </p:cNvGraphicFramePr>
          <p:nvPr/>
        </p:nvGraphicFramePr>
        <p:xfrm>
          <a:off x="3619500" y="2209800"/>
          <a:ext cx="8763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" name="Equation" r:id="rId6" imgW="304560" imgH="228600" progId="Equation.3">
                  <p:embed/>
                </p:oleObj>
              </mc:Choice>
              <mc:Fallback>
                <p:oleObj name="Equation" r:id="rId6" imgW="304560" imgH="228600" progId="Equation.3">
                  <p:embed/>
                  <p:pic>
                    <p:nvPicPr>
                      <p:cNvPr id="1044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2209800"/>
                        <a:ext cx="876300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3" name="Rectangle 7"/>
          <p:cNvSpPr>
            <a:spLocks noChangeArrowheads="1"/>
          </p:cNvSpPr>
          <p:nvPr/>
        </p:nvSpPr>
        <p:spPr bwMode="auto">
          <a:xfrm>
            <a:off x="4343400" y="2286000"/>
            <a:ext cx="2819400" cy="429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     6     1     0     0   </a:t>
            </a:r>
          </a:p>
          <a:p>
            <a:pPr>
              <a:spcBef>
                <a:spcPct val="50000"/>
              </a:spcBef>
            </a:pPr>
            <a:r>
              <a:rPr lang="en-US" sz="2400"/>
              <a:t>     4     4     0     0 </a:t>
            </a:r>
          </a:p>
          <a:p>
            <a:pPr>
              <a:spcBef>
                <a:spcPct val="50000"/>
              </a:spcBef>
            </a:pPr>
            <a:r>
              <a:rPr lang="en-US" sz="2400"/>
              <a:t>     1     6     1     0 </a:t>
            </a:r>
          </a:p>
          <a:p>
            <a:pPr>
              <a:spcBef>
                <a:spcPct val="50000"/>
              </a:spcBef>
            </a:pPr>
            <a:r>
              <a:rPr lang="en-US" sz="2400"/>
              <a:t>     0     4     4     0 </a:t>
            </a:r>
          </a:p>
          <a:p>
            <a:pPr>
              <a:spcBef>
                <a:spcPct val="50000"/>
              </a:spcBef>
            </a:pPr>
            <a:r>
              <a:rPr lang="en-US" sz="2400"/>
              <a:t>     0     1     6     1</a:t>
            </a:r>
          </a:p>
          <a:p>
            <a:pPr>
              <a:spcBef>
                <a:spcPct val="50000"/>
              </a:spcBef>
            </a:pPr>
            <a:r>
              <a:rPr lang="en-US" sz="2400"/>
              <a:t>     0     0     4     4</a:t>
            </a:r>
          </a:p>
          <a:p>
            <a:pPr>
              <a:spcBef>
                <a:spcPct val="50000"/>
              </a:spcBef>
            </a:pPr>
            <a:r>
              <a:rPr lang="en-US" sz="2400"/>
              <a:t>     0     0     1     6</a:t>
            </a:r>
          </a:p>
          <a:p>
            <a:pPr>
              <a:spcBef>
                <a:spcPct val="50000"/>
              </a:spcBef>
            </a:pPr>
            <a:r>
              <a:rPr lang="en-US" sz="2400"/>
              <a:t>     0     0     0     4</a:t>
            </a:r>
          </a:p>
        </p:txBody>
      </p:sp>
    </p:spTree>
    <p:extLst>
      <p:ext uri="{BB962C8B-B14F-4D97-AF65-F5344CB8AC3E}">
        <p14:creationId xmlns:p14="http://schemas.microsoft.com/office/powerpoint/2010/main" val="3483892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228600" y="1257300"/>
          <a:ext cx="8710613" cy="483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" name="Image" r:id="rId4" imgW="8711111" imgH="4838095" progId="">
                  <p:embed/>
                </p:oleObj>
              </mc:Choice>
              <mc:Fallback>
                <p:oleObj name="Image" r:id="rId4" imgW="8711111" imgH="4838095" progId="">
                  <p:embed/>
                  <p:pic>
                    <p:nvPicPr>
                      <p:cNvPr id="1064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57300"/>
                        <a:ext cx="8710613" cy="483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499" name="Object 3"/>
          <p:cNvGraphicFramePr>
            <a:graphicFrameLocks noChangeAspect="1"/>
          </p:cNvGraphicFramePr>
          <p:nvPr/>
        </p:nvGraphicFramePr>
        <p:xfrm>
          <a:off x="5092700" y="6553200"/>
          <a:ext cx="397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" name="Image" r:id="rId6" imgW="3974603" imgH="228249" progId="">
                  <p:embed/>
                </p:oleObj>
              </mc:Choice>
              <mc:Fallback>
                <p:oleObj name="Image" r:id="rId6" imgW="3974603" imgH="228249" progId="">
                  <p:embed/>
                  <p:pic>
                    <p:nvPicPr>
                      <p:cNvPr id="1064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00" y="6553200"/>
                        <a:ext cx="39751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0" y="6546850"/>
            <a:ext cx="48021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hlinkClick r:id="rId8"/>
              </a:rPr>
              <a:t>http://www-bcs.mit.edu/people/adelson/pub_pdfs/pyramid83.pdf</a:t>
            </a:r>
            <a:endParaRPr lang="en-US" sz="14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169F80B-984B-0948-8AB4-2DF2C38B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</a:t>
            </a:r>
            <a:r>
              <a:rPr lang="zh-CN" altLang="en-US" dirty="0"/>
              <a:t>拉普拉斯金字塔</a:t>
            </a:r>
          </a:p>
        </p:txBody>
      </p:sp>
    </p:spTree>
    <p:extLst>
      <p:ext uri="{BB962C8B-B14F-4D97-AF65-F5344CB8AC3E}">
        <p14:creationId xmlns:p14="http://schemas.microsoft.com/office/powerpoint/2010/main" val="181780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C282C-3D78-E549-9344-68317F55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4.1.</a:t>
            </a:r>
            <a:r>
              <a:rPr kumimoji="1" lang="zh-CN" altLang="en-US" dirty="0"/>
              <a:t>尺度与尺度空间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66B7DC-CAEA-814C-A2AC-94A0F39DE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图像的尺度空间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2400" dirty="0"/>
              <a:t>         图像的尺度空间是指同一张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图像</a:t>
            </a:r>
            <a:r>
              <a:rPr kumimoji="1" lang="zh-CN" altLang="en-US" sz="2400" dirty="0">
                <a:solidFill>
                  <a:srgbClr val="FF0000"/>
                </a:solidFill>
              </a:rPr>
              <a:t>不同尺度的集合</a:t>
            </a:r>
            <a:r>
              <a:rPr kumimoji="1" lang="zh-CN" altLang="en-US" sz="2400" dirty="0"/>
              <a:t>。      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         在该集合中，细尺度图像通过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" sz="2400" dirty="0">
                <a:solidFill>
                  <a:srgbClr val="FF0000"/>
                </a:solidFill>
              </a:rPr>
              <a:t>滤波</a:t>
            </a:r>
            <a:r>
              <a:rPr kumimoji="1" lang="zh-CN" altLang="en-US" sz="2400" dirty="0"/>
              <a:t>形成粗尺度图像，即粗尺度图像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的形成过程是高频信息被过滤的过程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         </a:t>
            </a:r>
            <a:r>
              <a:rPr kumimoji="1" lang="zh-CN" altLang="en-US" sz="2400" dirty="0">
                <a:solidFill>
                  <a:srgbClr val="FF0000"/>
                </a:solidFill>
              </a:rPr>
              <a:t>任何</a:t>
            </a:r>
            <a:r>
              <a:rPr kumimoji="1" lang="zh-CN" altLang="en-US" sz="2400" dirty="0"/>
              <a:t>存在于粗尺度图像下的内容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都能在细尺度图像下找到。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5DD3CA-92C7-C64A-9B57-EB43A0E7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110581"/>
            <a:ext cx="344923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4.4.</a:t>
            </a:r>
            <a:r>
              <a:rPr lang="zh-CN" altLang="en-US" dirty="0"/>
              <a:t>拉普拉斯金字塔</a:t>
            </a:r>
            <a:r>
              <a:rPr lang="en-US" altLang="zh-CN" dirty="0"/>
              <a:t>—</a:t>
            </a:r>
            <a:r>
              <a:rPr lang="zh-CN" altLang="en-US" dirty="0"/>
              <a:t>重构</a:t>
            </a:r>
            <a:endParaRPr lang="en-US" baseline="-25000" dirty="0"/>
          </a:p>
        </p:txBody>
      </p:sp>
      <p:sp>
        <p:nvSpPr>
          <p:cNvPr id="108547" name="TextBox 39"/>
          <p:cNvSpPr txBox="1">
            <a:spLocks noChangeArrowheads="1"/>
          </p:cNvSpPr>
          <p:nvPr/>
        </p:nvSpPr>
        <p:spPr bwMode="auto">
          <a:xfrm>
            <a:off x="990600" y="1752600"/>
            <a:ext cx="70866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G# </a:t>
            </a:r>
            <a:r>
              <a:rPr lang="zh-CN" altLang="en-US" dirty="0"/>
              <a:t>是每一级的模糊和下采样算子</a:t>
            </a:r>
            <a:r>
              <a:rPr lang="en-US" dirty="0"/>
              <a:t>#</a:t>
            </a:r>
          </a:p>
          <a:p>
            <a:r>
              <a:rPr lang="en-US" dirty="0"/>
              <a:t>F# </a:t>
            </a:r>
            <a:r>
              <a:rPr lang="zh-CN" altLang="en-US" dirty="0"/>
              <a:t>是每一级的模糊和上采样算法</a:t>
            </a:r>
            <a:r>
              <a:rPr lang="en-US" dirty="0"/>
              <a:t>#</a:t>
            </a:r>
          </a:p>
          <a:p>
            <a:endParaRPr lang="en-US" dirty="0"/>
          </a:p>
          <a:p>
            <a:r>
              <a:rPr lang="zh-CN" altLang="en-US" dirty="0"/>
              <a:t>拉普拉斯金字塔：</a:t>
            </a:r>
            <a:endParaRPr lang="en-US" altLang="zh-CN" dirty="0"/>
          </a:p>
          <a:p>
            <a:r>
              <a:rPr lang="en-US" dirty="0"/>
              <a:t>L1 = (I – F1 G1) x1</a:t>
            </a:r>
          </a:p>
          <a:p>
            <a:r>
              <a:rPr lang="en-US" dirty="0"/>
              <a:t>L2 = (I – F2 G2) x2</a:t>
            </a:r>
          </a:p>
          <a:p>
            <a:r>
              <a:rPr lang="en-US" dirty="0"/>
              <a:t>L3 = (I – F3 G3) x3</a:t>
            </a:r>
          </a:p>
          <a:p>
            <a:r>
              <a:rPr lang="en-US" dirty="0"/>
              <a:t>x2 = G1 x1</a:t>
            </a:r>
          </a:p>
          <a:p>
            <a:r>
              <a:rPr lang="en-US" dirty="0"/>
              <a:t>x3 = G2 x2</a:t>
            </a:r>
          </a:p>
          <a:p>
            <a:r>
              <a:rPr lang="en-US" dirty="0"/>
              <a:t>x4 = G3 x3</a:t>
            </a:r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重构原始图像</a:t>
            </a:r>
            <a:r>
              <a:rPr lang="en-US" altLang="zh-CN" dirty="0"/>
              <a:t>(x1)</a:t>
            </a:r>
            <a:r>
              <a:rPr lang="zh-CN" altLang="en-US" dirty="0"/>
              <a:t>：</a:t>
            </a:r>
            <a:endParaRPr lang="en-US" dirty="0"/>
          </a:p>
          <a:p>
            <a:r>
              <a:rPr lang="en-US" dirty="0"/>
              <a:t>x3 = L3 + F3 x4</a:t>
            </a:r>
          </a:p>
          <a:p>
            <a:r>
              <a:rPr lang="en-US" dirty="0"/>
              <a:t>x2 = L2 + F2 x3</a:t>
            </a:r>
          </a:p>
          <a:p>
            <a:r>
              <a:rPr lang="en-US" dirty="0"/>
              <a:t>x1 = L1 + F1 x2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17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4.4.</a:t>
            </a:r>
            <a:r>
              <a:rPr lang="zh-CN" altLang="en-US" dirty="0"/>
              <a:t>拉普拉斯金字塔</a:t>
            </a:r>
            <a:r>
              <a:rPr lang="en-US" altLang="zh-CN" dirty="0"/>
              <a:t>—</a:t>
            </a:r>
            <a:r>
              <a:rPr lang="zh-CN" altLang="en-US" dirty="0"/>
              <a:t>重构</a:t>
            </a:r>
            <a:endParaRPr lang="en-US" baseline="-25000" dirty="0"/>
          </a:p>
        </p:txBody>
      </p:sp>
      <p:pic>
        <p:nvPicPr>
          <p:cNvPr id="110602" name="Picture 4" descr="t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981200"/>
            <a:ext cx="12954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3" name="Picture 5" descr="t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2009775"/>
            <a:ext cx="6858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4" name="Picture 6" descr="t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3533775"/>
            <a:ext cx="13049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5" name="Picture 7" descr="t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5133975"/>
            <a:ext cx="13049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606" name="Oval 8"/>
          <p:cNvSpPr>
            <a:spLocks noChangeArrowheads="1"/>
          </p:cNvSpPr>
          <p:nvPr/>
        </p:nvSpPr>
        <p:spPr bwMode="auto">
          <a:xfrm>
            <a:off x="1219200" y="3914775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6600" dirty="0">
                <a:latin typeface="Arial" charset="0"/>
              </a:rPr>
              <a:t>+</a:t>
            </a:r>
          </a:p>
        </p:txBody>
      </p:sp>
      <p:sp>
        <p:nvSpPr>
          <p:cNvPr id="110607" name="Line 9"/>
          <p:cNvSpPr>
            <a:spLocks noChangeShapeType="1"/>
          </p:cNvSpPr>
          <p:nvPr/>
        </p:nvSpPr>
        <p:spPr bwMode="auto">
          <a:xfrm>
            <a:off x="1447800" y="3228975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608" name="Line 10"/>
          <p:cNvSpPr>
            <a:spLocks noChangeShapeType="1"/>
          </p:cNvSpPr>
          <p:nvPr/>
        </p:nvSpPr>
        <p:spPr bwMode="auto">
          <a:xfrm>
            <a:off x="3048000" y="2695575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09" name="Line 12"/>
          <p:cNvSpPr>
            <a:spLocks noChangeShapeType="1"/>
          </p:cNvSpPr>
          <p:nvPr/>
        </p:nvSpPr>
        <p:spPr bwMode="auto">
          <a:xfrm rot="5400000" flipH="1">
            <a:off x="2095500" y="3800475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10" name="Line 13"/>
          <p:cNvSpPr>
            <a:spLocks noChangeShapeType="1"/>
          </p:cNvSpPr>
          <p:nvPr/>
        </p:nvSpPr>
        <p:spPr bwMode="auto">
          <a:xfrm>
            <a:off x="1447800" y="4371975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10611" name="Picture 15" descr="t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057400"/>
            <a:ext cx="62706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12" name="Picture 16" descr="t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54650" y="2071688"/>
            <a:ext cx="331788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13" name="Picture 17" descr="t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07013" y="2808288"/>
            <a:ext cx="6318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14" name="Picture 18" descr="t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68825" y="3582988"/>
            <a:ext cx="631825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615" name="Oval 19"/>
          <p:cNvSpPr>
            <a:spLocks noChangeArrowheads="1"/>
          </p:cNvSpPr>
          <p:nvPr/>
        </p:nvSpPr>
        <p:spPr bwMode="auto">
          <a:xfrm>
            <a:off x="4716463" y="2992438"/>
            <a:ext cx="222250" cy="222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>
                <a:latin typeface="Arial" charset="0"/>
              </a:rPr>
              <a:t>+</a:t>
            </a:r>
          </a:p>
        </p:txBody>
      </p:sp>
      <p:sp>
        <p:nvSpPr>
          <p:cNvPr id="110616" name="Line 20"/>
          <p:cNvSpPr>
            <a:spLocks noChangeShapeType="1"/>
          </p:cNvSpPr>
          <p:nvPr/>
        </p:nvSpPr>
        <p:spPr bwMode="auto">
          <a:xfrm>
            <a:off x="4827588" y="2660650"/>
            <a:ext cx="0" cy="3317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617" name="Line 21"/>
          <p:cNvSpPr>
            <a:spLocks noChangeShapeType="1"/>
          </p:cNvSpPr>
          <p:nvPr/>
        </p:nvSpPr>
        <p:spPr bwMode="auto">
          <a:xfrm>
            <a:off x="5602288" y="2403475"/>
            <a:ext cx="0" cy="4048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18" name="Line 23"/>
          <p:cNvSpPr>
            <a:spLocks noChangeShapeType="1"/>
          </p:cNvSpPr>
          <p:nvPr/>
        </p:nvSpPr>
        <p:spPr bwMode="auto">
          <a:xfrm rot="5400000" flipH="1">
            <a:off x="5141119" y="2937669"/>
            <a:ext cx="0" cy="3317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19" name="Line 24"/>
          <p:cNvSpPr>
            <a:spLocks noChangeShapeType="1"/>
          </p:cNvSpPr>
          <p:nvPr/>
        </p:nvSpPr>
        <p:spPr bwMode="auto">
          <a:xfrm>
            <a:off x="4827588" y="3214688"/>
            <a:ext cx="0" cy="331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1081" name="Line 25"/>
          <p:cNvSpPr>
            <a:spLocks noChangeShapeType="1"/>
          </p:cNvSpPr>
          <p:nvPr/>
        </p:nvSpPr>
        <p:spPr bwMode="auto">
          <a:xfrm>
            <a:off x="3505200" y="2286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10621" name="Picture 27" descr="t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73875" y="2133600"/>
            <a:ext cx="2905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22" name="Picture 28" descr="t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18375" y="2139950"/>
            <a:ext cx="155575" cy="14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23" name="Picture 29" descr="t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50113" y="2482850"/>
            <a:ext cx="293687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24" name="Picture 30" descr="t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08800" y="2841625"/>
            <a:ext cx="2921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625" name="Oval 31"/>
          <p:cNvSpPr>
            <a:spLocks noChangeArrowheads="1"/>
          </p:cNvSpPr>
          <p:nvPr/>
        </p:nvSpPr>
        <p:spPr bwMode="auto">
          <a:xfrm>
            <a:off x="6977063" y="2568575"/>
            <a:ext cx="101600" cy="101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Arial" charset="0"/>
              </a:rPr>
              <a:t>+</a:t>
            </a:r>
          </a:p>
        </p:txBody>
      </p:sp>
      <p:sp>
        <p:nvSpPr>
          <p:cNvPr id="110626" name="Line 32"/>
          <p:cNvSpPr>
            <a:spLocks noChangeShapeType="1"/>
          </p:cNvSpPr>
          <p:nvPr/>
        </p:nvSpPr>
        <p:spPr bwMode="auto">
          <a:xfrm>
            <a:off x="7027863" y="2414588"/>
            <a:ext cx="0" cy="1539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627" name="Line 33"/>
          <p:cNvSpPr>
            <a:spLocks noChangeShapeType="1"/>
          </p:cNvSpPr>
          <p:nvPr/>
        </p:nvSpPr>
        <p:spPr bwMode="auto">
          <a:xfrm>
            <a:off x="7388225" y="2293938"/>
            <a:ext cx="0" cy="188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29" name="Line 35"/>
          <p:cNvSpPr>
            <a:spLocks noChangeShapeType="1"/>
          </p:cNvSpPr>
          <p:nvPr/>
        </p:nvSpPr>
        <p:spPr bwMode="auto">
          <a:xfrm rot="5400000" flipH="1">
            <a:off x="7173119" y="2542381"/>
            <a:ext cx="0" cy="1539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0630" name="Line 36"/>
          <p:cNvSpPr>
            <a:spLocks noChangeShapeType="1"/>
          </p:cNvSpPr>
          <p:nvPr/>
        </p:nvSpPr>
        <p:spPr bwMode="auto">
          <a:xfrm>
            <a:off x="7027069" y="2671763"/>
            <a:ext cx="794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1093" name="Line 37"/>
          <p:cNvSpPr>
            <a:spLocks noChangeShapeType="1"/>
          </p:cNvSpPr>
          <p:nvPr/>
        </p:nvSpPr>
        <p:spPr bwMode="auto">
          <a:xfrm>
            <a:off x="5867400" y="2209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01094" name="Object 2"/>
          <p:cNvGraphicFramePr>
            <a:graphicFrameLocks noChangeAspect="1"/>
          </p:cNvGraphicFramePr>
          <p:nvPr/>
        </p:nvGraphicFramePr>
        <p:xfrm>
          <a:off x="1168400" y="1479550"/>
          <a:ext cx="3556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7" name="Equation" r:id="rId12" imgW="152280" imgH="215640" progId="Equation.3">
                  <p:embed/>
                </p:oleObj>
              </mc:Choice>
              <mc:Fallback>
                <p:oleObj name="Equation" r:id="rId12" imgW="152280" imgH="215640" progId="Equation.3">
                  <p:embed/>
                  <p:pic>
                    <p:nvPicPr>
                      <p:cNvPr id="3010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1479550"/>
                        <a:ext cx="35560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101" name="Object 3"/>
          <p:cNvGraphicFramePr>
            <a:graphicFrameLocks noChangeAspect="1"/>
          </p:cNvGraphicFramePr>
          <p:nvPr/>
        </p:nvGraphicFramePr>
        <p:xfrm>
          <a:off x="4645025" y="1479550"/>
          <a:ext cx="3841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8" name="Equation" r:id="rId14" imgW="164880" imgH="215640" progId="Equation.3">
                  <p:embed/>
                </p:oleObj>
              </mc:Choice>
              <mc:Fallback>
                <p:oleObj name="Equation" r:id="rId14" imgW="164880" imgH="215640" progId="Equation.3">
                  <p:embed/>
                  <p:pic>
                    <p:nvPicPr>
                      <p:cNvPr id="30110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025" y="1479550"/>
                        <a:ext cx="38417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102" name="Object 4"/>
          <p:cNvGraphicFramePr>
            <a:graphicFrameLocks noChangeAspect="1"/>
          </p:cNvGraphicFramePr>
          <p:nvPr/>
        </p:nvGraphicFramePr>
        <p:xfrm>
          <a:off x="6858000" y="1509713"/>
          <a:ext cx="3841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9" name="Equation" r:id="rId16" imgW="164880" imgH="228600" progId="Equation.3">
                  <p:embed/>
                </p:oleObj>
              </mc:Choice>
              <mc:Fallback>
                <p:oleObj name="Equation" r:id="rId16" imgW="164880" imgH="228600" progId="Equation.3">
                  <p:embed/>
                  <p:pic>
                    <p:nvPicPr>
                      <p:cNvPr id="3011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509713"/>
                        <a:ext cx="384175" cy="531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104" name="Object 5"/>
          <p:cNvGraphicFramePr>
            <a:graphicFrameLocks noChangeAspect="1"/>
          </p:cNvGraphicFramePr>
          <p:nvPr/>
        </p:nvGraphicFramePr>
        <p:xfrm>
          <a:off x="7453313" y="1752600"/>
          <a:ext cx="4127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0" name="Equation" r:id="rId18" imgW="177480" imgH="228600" progId="Equation.3">
                  <p:embed/>
                </p:oleObj>
              </mc:Choice>
              <mc:Fallback>
                <p:oleObj name="Equation" r:id="rId18" imgW="177480" imgH="228600" progId="Equation.3">
                  <p:embed/>
                  <p:pic>
                    <p:nvPicPr>
                      <p:cNvPr id="30110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3313" y="1752600"/>
                        <a:ext cx="412750" cy="53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106" name="Object 6"/>
          <p:cNvGraphicFramePr>
            <a:graphicFrameLocks noChangeAspect="1"/>
          </p:cNvGraphicFramePr>
          <p:nvPr/>
        </p:nvGraphicFramePr>
        <p:xfrm>
          <a:off x="1306513" y="6280150"/>
          <a:ext cx="38576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1" name="Equation" r:id="rId20" imgW="164880" imgH="215640" progId="Equation.3">
                  <p:embed/>
                </p:oleObj>
              </mc:Choice>
              <mc:Fallback>
                <p:oleObj name="Equation" r:id="rId20" imgW="164880" imgH="215640" progId="Equation.3">
                  <p:embed/>
                  <p:pic>
                    <p:nvPicPr>
                      <p:cNvPr id="3011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6280150"/>
                        <a:ext cx="385762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107" name="Object 7"/>
          <p:cNvGraphicFramePr>
            <a:graphicFrameLocks noChangeAspect="1"/>
          </p:cNvGraphicFramePr>
          <p:nvPr/>
        </p:nvGraphicFramePr>
        <p:xfrm>
          <a:off x="4629150" y="4114800"/>
          <a:ext cx="4159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2" name="Equation" r:id="rId22" imgW="177480" imgH="215640" progId="Equation.3">
                  <p:embed/>
                </p:oleObj>
              </mc:Choice>
              <mc:Fallback>
                <p:oleObj name="Equation" r:id="rId22" imgW="177480" imgH="215640" progId="Equation.3">
                  <p:embed/>
                  <p:pic>
                    <p:nvPicPr>
                      <p:cNvPr id="3011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4114800"/>
                        <a:ext cx="4159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108" name="Object 8"/>
          <p:cNvGraphicFramePr>
            <a:graphicFrameLocks noChangeAspect="1"/>
          </p:cNvGraphicFramePr>
          <p:nvPr/>
        </p:nvGraphicFramePr>
        <p:xfrm>
          <a:off x="6823075" y="3033713"/>
          <a:ext cx="41592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3" name="Equation" r:id="rId24" imgW="177480" imgH="228600" progId="Equation.3">
                  <p:embed/>
                </p:oleObj>
              </mc:Choice>
              <mc:Fallback>
                <p:oleObj name="Equation" r:id="rId24" imgW="177480" imgH="228600" progId="Equation.3">
                  <p:embed/>
                  <p:pic>
                    <p:nvPicPr>
                      <p:cNvPr id="30110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3075" y="3033713"/>
                        <a:ext cx="415925" cy="531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888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6988"/>
            <a:ext cx="7620000" cy="683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7010400" y="6172200"/>
            <a:ext cx="17235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/>
              <a:t>高斯金字塔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2580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1750"/>
            <a:ext cx="7543800" cy="682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6629400" y="613727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/>
              <a:t>拉普拉斯金字塔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4316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A59DBD8-7E5F-4BCF-B31A-1319E25A9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本章小结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FB9E47A-35B0-416F-B133-81C1ABF6C75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8229600" cy="4267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尺度与尺度空间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图像采样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采样定理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图像采样</a:t>
            </a:r>
            <a:endParaRPr lang="en-US" altLang="zh-CN" sz="20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高斯金字塔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高斯金字塔构建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卷积的矩阵表示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拉普拉斯金字塔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拉普拉斯滤波核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拉普拉斯金字塔构建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上采样的矩阵表示</a:t>
            </a:r>
            <a:endParaRPr lang="en-US" altLang="zh-CN" sz="2000" dirty="0"/>
          </a:p>
          <a:p>
            <a:pPr marL="0" indent="0">
              <a:buNone/>
            </a:pPr>
            <a:endParaRPr lang="zh-CN" altLang="zh-CN" sz="2000" dirty="0"/>
          </a:p>
          <a:p>
            <a:pPr lvl="1" eaLnBrk="1" hangingPunct="1">
              <a:lnSpc>
                <a:spcPct val="9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4362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a typeface="+mj-ea"/>
              </a:rPr>
              <a:t>结束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2236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下一次课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图像局部特征提取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40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D104E-9D1C-9046-B5BC-D8B12FC4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4.1.</a:t>
            </a:r>
            <a:r>
              <a:rPr kumimoji="1" lang="zh-CN" altLang="en-US" dirty="0"/>
              <a:t>尺度与尺度空间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417EEB-43E0-F64C-ABEB-95609337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为什么需要尺度空间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</a:t>
            </a:r>
            <a:r>
              <a:rPr kumimoji="1" lang="en-US" altLang="zh-CN" sz="2800" dirty="0"/>
              <a:t>1.</a:t>
            </a:r>
            <a:r>
              <a:rPr kumimoji="1" lang="zh-CN" altLang="en-US" sz="2800" dirty="0"/>
              <a:t>自然界中的物体呈现出</a:t>
            </a:r>
            <a:r>
              <a:rPr kumimoji="1" lang="zh-CN" altLang="en-US" sz="2800" dirty="0">
                <a:solidFill>
                  <a:srgbClr val="FF0000"/>
                </a:solidFill>
              </a:rPr>
              <a:t>不同的形态</a:t>
            </a:r>
            <a:r>
              <a:rPr kumimoji="1" lang="zh-CN" altLang="en-US" sz="2800" dirty="0"/>
              <a:t>，需要</a:t>
            </a:r>
            <a:r>
              <a:rPr kumimoji="1" lang="zh-CN" altLang="en-US" sz="2800" dirty="0">
                <a:solidFill>
                  <a:srgbClr val="FF0000"/>
                </a:solidFill>
              </a:rPr>
              <a:t>不同的尺度</a:t>
            </a:r>
            <a:r>
              <a:rPr kumimoji="1" lang="zh-CN" altLang="en-US" sz="2800" dirty="0"/>
              <a:t>来观测。粗尺度图像更能体现物体的轮廓形态，细尺度图像更能体现物体的局部细节特征。</a:t>
            </a:r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        </a:t>
            </a:r>
            <a:r>
              <a:rPr lang="en-US" altLang="zh-CN" sz="2800" dirty="0"/>
              <a:t>2.</a:t>
            </a:r>
            <a:r>
              <a:rPr lang="zh-CN" altLang="en-US" sz="2800" dirty="0"/>
              <a:t>计算机在进行图像分析时，并不知道图像的真实尺寸大小，需要考虑</a:t>
            </a:r>
            <a:r>
              <a:rPr lang="zh-CN" altLang="en-US" sz="2800" dirty="0">
                <a:solidFill>
                  <a:srgbClr val="FF0000"/>
                </a:solidFill>
              </a:rPr>
              <a:t>多尺度</a:t>
            </a:r>
            <a:r>
              <a:rPr lang="zh-CN" altLang="en-US" sz="2800" dirty="0"/>
              <a:t>以获取感兴趣物体的</a:t>
            </a:r>
            <a:r>
              <a:rPr lang="zh-CN" altLang="en-US" sz="2800" dirty="0">
                <a:solidFill>
                  <a:srgbClr val="FF0000"/>
                </a:solidFill>
              </a:rPr>
              <a:t>最佳尺度</a:t>
            </a:r>
            <a:r>
              <a:rPr lang="zh-CN" altLang="en-US" sz="2800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6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4.1.</a:t>
            </a:r>
            <a:r>
              <a:rPr lang="zh-CN" altLang="en-US" dirty="0"/>
              <a:t>尺度与尺度空间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4.2.</a:t>
            </a:r>
            <a:r>
              <a:rPr lang="zh-CN" altLang="en-US" dirty="0">
                <a:solidFill>
                  <a:srgbClr val="00B050"/>
                </a:solidFill>
              </a:rPr>
              <a:t>图像采样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4.3.</a:t>
            </a:r>
            <a:r>
              <a:rPr lang="zh-CN" altLang="en-US" dirty="0"/>
              <a:t>高斯金字塔</a:t>
            </a:r>
            <a:endParaRPr lang="en-US" dirty="0"/>
          </a:p>
          <a:p>
            <a:r>
              <a:rPr lang="en-US" altLang="zh-CN" dirty="0"/>
              <a:t>4.4.</a:t>
            </a:r>
            <a:r>
              <a:rPr lang="zh-CN" altLang="en-US" dirty="0"/>
              <a:t>拉普拉斯金字塔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621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82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zh-CN" altLang="en-US" sz="3600" dirty="0"/>
              <a:t>直接等间隔抽样</a:t>
            </a:r>
            <a:endParaRPr sz="3600" dirty="0"/>
          </a:p>
        </p:txBody>
      </p:sp>
      <p:pic>
        <p:nvPicPr>
          <p:cNvPr id="1637" name="Google Shape;163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5" y="1704228"/>
            <a:ext cx="8202050" cy="38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EA34E57-6CAA-F745-82F8-D06999FB61C3}"/>
              </a:ext>
            </a:extLst>
          </p:cNvPr>
          <p:cNvSpPr txBox="1">
            <a:spLocks/>
          </p:cNvSpPr>
          <p:nvPr/>
        </p:nvSpPr>
        <p:spPr>
          <a:xfrm>
            <a:off x="311700" y="186967"/>
            <a:ext cx="85206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499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49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2328201" y="1927225"/>
            <a:ext cx="4739349" cy="14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9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D2B75EE-0B28-9C4A-AE20-E07206F7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94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50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2328201" y="1927225"/>
            <a:ext cx="4739349" cy="14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Google Shape;739;p50"/>
          <p:cNvCxnSpPr/>
          <p:nvPr/>
        </p:nvCxnSpPr>
        <p:spPr>
          <a:xfrm>
            <a:off x="2328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50"/>
          <p:cNvCxnSpPr/>
          <p:nvPr/>
        </p:nvCxnSpPr>
        <p:spPr>
          <a:xfrm>
            <a:off x="27282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50"/>
          <p:cNvCxnSpPr/>
          <p:nvPr/>
        </p:nvCxnSpPr>
        <p:spPr>
          <a:xfrm>
            <a:off x="31378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50"/>
          <p:cNvCxnSpPr/>
          <p:nvPr/>
        </p:nvCxnSpPr>
        <p:spPr>
          <a:xfrm>
            <a:off x="35378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50"/>
          <p:cNvCxnSpPr/>
          <p:nvPr/>
        </p:nvCxnSpPr>
        <p:spPr>
          <a:xfrm>
            <a:off x="39379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50"/>
          <p:cNvCxnSpPr/>
          <p:nvPr/>
        </p:nvCxnSpPr>
        <p:spPr>
          <a:xfrm>
            <a:off x="43379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50"/>
          <p:cNvCxnSpPr/>
          <p:nvPr/>
        </p:nvCxnSpPr>
        <p:spPr>
          <a:xfrm>
            <a:off x="47475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6" name="Google Shape;746;p50"/>
          <p:cNvCxnSpPr/>
          <p:nvPr/>
        </p:nvCxnSpPr>
        <p:spPr>
          <a:xfrm>
            <a:off x="5147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0"/>
          <p:cNvCxnSpPr/>
          <p:nvPr/>
        </p:nvCxnSpPr>
        <p:spPr>
          <a:xfrm>
            <a:off x="55571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50"/>
          <p:cNvCxnSpPr/>
          <p:nvPr/>
        </p:nvCxnSpPr>
        <p:spPr>
          <a:xfrm>
            <a:off x="59572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9" name="Google Shape;749;p50"/>
          <p:cNvCxnSpPr/>
          <p:nvPr/>
        </p:nvCxnSpPr>
        <p:spPr>
          <a:xfrm>
            <a:off x="63572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50" name="Google Shape;750;p50"/>
          <p:cNvSpPr/>
          <p:nvPr/>
        </p:nvSpPr>
        <p:spPr>
          <a:xfrm>
            <a:off x="22860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51" name="Google Shape;751;p50"/>
          <p:cNvCxnSpPr/>
          <p:nvPr/>
        </p:nvCxnSpPr>
        <p:spPr>
          <a:xfrm>
            <a:off x="67573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52" name="Google Shape;752;p50"/>
          <p:cNvSpPr/>
          <p:nvPr/>
        </p:nvSpPr>
        <p:spPr>
          <a:xfrm>
            <a:off x="26860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3" name="Google Shape;753;p50"/>
          <p:cNvSpPr/>
          <p:nvPr/>
        </p:nvSpPr>
        <p:spPr>
          <a:xfrm>
            <a:off x="30956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4" name="Google Shape;754;p50"/>
          <p:cNvSpPr/>
          <p:nvPr/>
        </p:nvSpPr>
        <p:spPr>
          <a:xfrm>
            <a:off x="35052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5" name="Google Shape;755;p50"/>
          <p:cNvSpPr/>
          <p:nvPr/>
        </p:nvSpPr>
        <p:spPr>
          <a:xfrm>
            <a:off x="38957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6" name="Google Shape;756;p50"/>
          <p:cNvSpPr/>
          <p:nvPr/>
        </p:nvSpPr>
        <p:spPr>
          <a:xfrm>
            <a:off x="42862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7" name="Google Shape;757;p50"/>
          <p:cNvSpPr/>
          <p:nvPr/>
        </p:nvSpPr>
        <p:spPr>
          <a:xfrm>
            <a:off x="47053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8" name="Google Shape;758;p50"/>
          <p:cNvSpPr/>
          <p:nvPr/>
        </p:nvSpPr>
        <p:spPr>
          <a:xfrm>
            <a:off x="51054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9" name="Google Shape;759;p50"/>
          <p:cNvSpPr/>
          <p:nvPr/>
        </p:nvSpPr>
        <p:spPr>
          <a:xfrm>
            <a:off x="551497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0" name="Google Shape;760;p50"/>
          <p:cNvSpPr/>
          <p:nvPr/>
        </p:nvSpPr>
        <p:spPr>
          <a:xfrm>
            <a:off x="59150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1" name="Google Shape;761;p50"/>
          <p:cNvSpPr/>
          <p:nvPr/>
        </p:nvSpPr>
        <p:spPr>
          <a:xfrm>
            <a:off x="631507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2" name="Google Shape;762;p50"/>
          <p:cNvSpPr/>
          <p:nvPr/>
        </p:nvSpPr>
        <p:spPr>
          <a:xfrm>
            <a:off x="67151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3" name="Google Shape;763;p50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855068C5-AAD8-D14C-9BDC-7C3F2BF6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4.2.</a:t>
            </a:r>
            <a:r>
              <a:rPr lang="zh-CN" altLang="en-US" dirty="0"/>
              <a:t> 图像采样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11296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1736</Words>
  <Application>Microsoft Macintosh PowerPoint</Application>
  <PresentationFormat>全屏显示(4:3)</PresentationFormat>
  <Paragraphs>238</Paragraphs>
  <Slides>46</Slides>
  <Notes>36</Notes>
  <HiddenSlides>1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46</vt:i4>
      </vt:variant>
    </vt:vector>
  </HeadingPairs>
  <TitlesOfParts>
    <vt:vector size="55" baseType="lpstr">
      <vt:lpstr>Myriad Roman</vt:lpstr>
      <vt:lpstr>Arial</vt:lpstr>
      <vt:lpstr>Calibri</vt:lpstr>
      <vt:lpstr>Cambria Math</vt:lpstr>
      <vt:lpstr>Times New Roman</vt:lpstr>
      <vt:lpstr>Office Theme</vt:lpstr>
      <vt:lpstr>Photo Editor Photo</vt:lpstr>
      <vt:lpstr>Equation</vt:lpstr>
      <vt:lpstr>Image</vt:lpstr>
      <vt:lpstr>计算机视觉 第04章 多尺度空间</vt:lpstr>
      <vt:lpstr>本章内容</vt:lpstr>
      <vt:lpstr>4.1.尺度与尺度空间</vt:lpstr>
      <vt:lpstr>4.1.尺度与尺度空间</vt:lpstr>
      <vt:lpstr>4.1.尺度与尺度空间</vt:lpstr>
      <vt:lpstr>本章内容</vt:lpstr>
      <vt:lpstr>直接等间隔抽样</vt:lpstr>
      <vt:lpstr>4.2. 图像采样</vt:lpstr>
      <vt:lpstr>4.2. 图像采样</vt:lpstr>
      <vt:lpstr>4.2. 图像采样</vt:lpstr>
      <vt:lpstr>4.2. 图像采样</vt:lpstr>
      <vt:lpstr>混叠</vt:lpstr>
      <vt:lpstr>混叠</vt:lpstr>
      <vt:lpstr>采样定理</vt:lpstr>
      <vt:lpstr>对于非正弦波?</vt:lpstr>
      <vt:lpstr>PowerPoint 演示文稿</vt:lpstr>
      <vt:lpstr>PowerPoint 演示文稿</vt:lpstr>
      <vt:lpstr>4.2. 图像采样 </vt:lpstr>
      <vt:lpstr>4.2. 图像采样 </vt:lpstr>
      <vt:lpstr>4.2. 图像采样</vt:lpstr>
      <vt:lpstr>两倍下采样</vt:lpstr>
      <vt:lpstr>滤波结果</vt:lpstr>
      <vt:lpstr>不使用低通滤波</vt:lpstr>
      <vt:lpstr>本章内容</vt:lpstr>
      <vt:lpstr>4.3.高斯金字塔</vt:lpstr>
      <vt:lpstr>4.3.高斯金字塔</vt:lpstr>
      <vt:lpstr>4.3.高斯金字塔</vt:lpstr>
      <vt:lpstr>4.3.高斯金字塔</vt:lpstr>
      <vt:lpstr>PowerPoint 演示文稿</vt:lpstr>
      <vt:lpstr>4.3.高斯金字塔</vt:lpstr>
      <vt:lpstr>4.3.高斯金字塔</vt:lpstr>
      <vt:lpstr>4.3.高斯金字塔</vt:lpstr>
      <vt:lpstr>PowerPoint 演示文稿</vt:lpstr>
      <vt:lpstr>本章内容</vt:lpstr>
      <vt:lpstr>4.4.拉普拉斯金字塔</vt:lpstr>
      <vt:lpstr>4.4.拉普拉斯金字塔</vt:lpstr>
      <vt:lpstr>4.4.拉普拉斯金字塔—算法</vt:lpstr>
      <vt:lpstr>4.4.拉普拉斯金字塔—上采样</vt:lpstr>
      <vt:lpstr>4.4.拉普拉斯金字塔</vt:lpstr>
      <vt:lpstr>4.4.拉普拉斯金字塔—重构</vt:lpstr>
      <vt:lpstr>4.4.拉普拉斯金字塔—重构</vt:lpstr>
      <vt:lpstr>PowerPoint 演示文稿</vt:lpstr>
      <vt:lpstr>PowerPoint 演示文稿</vt:lpstr>
      <vt:lpstr>本章小结</vt:lpstr>
      <vt:lpstr>结束</vt:lpstr>
      <vt:lpstr>下一次课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parameters of image formation</dc:title>
  <dc:creator>trevor</dc:creator>
  <cp:lastModifiedBy>Microsoft Office User</cp:lastModifiedBy>
  <cp:revision>352</cp:revision>
  <dcterms:created xsi:type="dcterms:W3CDTF">2009-09-01T01:33:15Z</dcterms:created>
  <dcterms:modified xsi:type="dcterms:W3CDTF">2022-11-09T14:26:35Z</dcterms:modified>
</cp:coreProperties>
</file>